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639" r:id="rId2"/>
    <p:sldId id="669" r:id="rId3"/>
    <p:sldId id="659" r:id="rId4"/>
    <p:sldId id="660" r:id="rId5"/>
    <p:sldId id="661" r:id="rId6"/>
    <p:sldId id="689" r:id="rId7"/>
    <p:sldId id="664" r:id="rId8"/>
    <p:sldId id="692" r:id="rId9"/>
    <p:sldId id="695" r:id="rId10"/>
    <p:sldId id="696" r:id="rId11"/>
    <p:sldId id="690" r:id="rId12"/>
    <p:sldId id="640" r:id="rId13"/>
    <p:sldId id="641" r:id="rId14"/>
    <p:sldId id="643" r:id="rId15"/>
    <p:sldId id="642" r:id="rId16"/>
    <p:sldId id="649" r:id="rId17"/>
    <p:sldId id="644" r:id="rId18"/>
    <p:sldId id="687" r:id="rId19"/>
    <p:sldId id="648" r:id="rId20"/>
    <p:sldId id="647" r:id="rId21"/>
    <p:sldId id="651" r:id="rId22"/>
    <p:sldId id="646" r:id="rId23"/>
    <p:sldId id="684" r:id="rId24"/>
    <p:sldId id="688" r:id="rId25"/>
    <p:sldId id="682" r:id="rId26"/>
    <p:sldId id="679" r:id="rId27"/>
    <p:sldId id="680" r:id="rId28"/>
    <p:sldId id="681" r:id="rId29"/>
    <p:sldId id="652" r:id="rId30"/>
    <p:sldId id="653" r:id="rId31"/>
    <p:sldId id="657" r:id="rId32"/>
    <p:sldId id="658" r:id="rId33"/>
    <p:sldId id="691" r:id="rId34"/>
    <p:sldId id="694" r:id="rId35"/>
    <p:sldId id="656" r:id="rId36"/>
    <p:sldId id="665" r:id="rId37"/>
    <p:sldId id="666" r:id="rId38"/>
    <p:sldId id="668" r:id="rId39"/>
    <p:sldId id="672" r:id="rId40"/>
    <p:sldId id="673" r:id="rId41"/>
    <p:sldId id="693" r:id="rId42"/>
    <p:sldId id="674" r:id="rId43"/>
    <p:sldId id="675" r:id="rId44"/>
    <p:sldId id="676" r:id="rId45"/>
  </p:sldIdLst>
  <p:sldSz cx="9144000" cy="6858000" type="screen4x3"/>
  <p:notesSz cx="7150100" cy="9448800"/>
  <p:embeddedFontLst>
    <p:embeddedFont>
      <p:font typeface="宋体" panose="02010600030101010101" pitchFamily="2" charset="-122"/>
      <p:regular r:id="rId48"/>
    </p:embeddedFont>
    <p:embeddedFont>
      <p:font typeface="Cambria Math" panose="02040503050406030204" pitchFamily="18" charset="0"/>
      <p:regular r:id="rId49"/>
    </p:embeddedFont>
    <p:embeddedFont>
      <p:font typeface="ＭＳ Ｐゴシック" panose="020B0600070205080204" pitchFamily="34" charset="-128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u="sng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u="sng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u="sng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u="sng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u="sng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E00"/>
    <a:srgbClr val="2136FF"/>
    <a:srgbClr val="CC99FF"/>
    <a:srgbClr val="BBFFA3"/>
    <a:srgbClr val="FAA8A8"/>
    <a:srgbClr val="3ADE00"/>
    <a:srgbClr val="7AFF4B"/>
    <a:srgbClr val="72A4E0"/>
    <a:srgbClr val="CCCCFF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9712" autoAdjust="0"/>
  </p:normalViewPr>
  <p:slideViewPr>
    <p:cSldViewPr>
      <p:cViewPr>
        <p:scale>
          <a:sx n="120" d="100"/>
          <a:sy n="120" d="100"/>
        </p:scale>
        <p:origin x="-228" y="1056"/>
      </p:cViewPr>
      <p:guideLst>
        <p:guide orient="horz" pos="14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698" y="-72"/>
      </p:cViewPr>
      <p:guideLst>
        <p:guide orient="horz" pos="2976"/>
        <p:guide pos="22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88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51300" y="0"/>
            <a:ext cx="30988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92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72550"/>
            <a:ext cx="30988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92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51300" y="8972550"/>
            <a:ext cx="30988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F39494A3-2E9A-4452-AF31-4D93A71E2C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31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88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9" tIns="45725" rIns="91449" bIns="4572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1300" y="0"/>
            <a:ext cx="30988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9" tIns="45725" rIns="91449" bIns="4572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4438" y="709613"/>
            <a:ext cx="47244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088" y="4489450"/>
            <a:ext cx="5241925" cy="424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9" tIns="45725" rIns="91449" bIns="4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5725"/>
            <a:ext cx="30988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9" tIns="45725" rIns="91449" bIns="4572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1300" y="8975725"/>
            <a:ext cx="30988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9" tIns="45725" rIns="91449" bIns="4572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FF7D26B-0BFB-4E61-AAB7-284A80E2A9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70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7D26B-0BFB-4E61-AAB7-284A80E2A91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5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9AE35-7E1F-4C5F-AB08-3A781158685B}" type="slidenum">
              <a:rPr lang="en-US"/>
              <a:pPr/>
              <a:t>2</a:t>
            </a:fld>
            <a:endParaRPr lang="en-US"/>
          </a:p>
        </p:txBody>
      </p:sp>
      <p:sp>
        <p:nvSpPr>
          <p:cNvPr id="106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106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7863"/>
            <a:ext cx="5241925" cy="425291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9AE35-7E1F-4C5F-AB08-3A781158685B}" type="slidenum">
              <a:rPr lang="en-US"/>
              <a:pPr/>
              <a:t>3</a:t>
            </a:fld>
            <a:endParaRPr lang="en-US"/>
          </a:p>
        </p:txBody>
      </p:sp>
      <p:sp>
        <p:nvSpPr>
          <p:cNvPr id="106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106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7863"/>
            <a:ext cx="5241925" cy="425291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9AE35-7E1F-4C5F-AB08-3A781158685B}" type="slidenum">
              <a:rPr lang="en-US"/>
              <a:pPr/>
              <a:t>4</a:t>
            </a:fld>
            <a:endParaRPr lang="en-US"/>
          </a:p>
        </p:txBody>
      </p:sp>
      <p:sp>
        <p:nvSpPr>
          <p:cNvPr id="106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106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7863"/>
            <a:ext cx="5241925" cy="425291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9AE35-7E1F-4C5F-AB08-3A781158685B}" type="slidenum">
              <a:rPr lang="en-US"/>
              <a:pPr/>
              <a:t>5</a:t>
            </a:fld>
            <a:endParaRPr lang="en-US"/>
          </a:p>
        </p:txBody>
      </p:sp>
      <p:sp>
        <p:nvSpPr>
          <p:cNvPr id="106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106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7863"/>
            <a:ext cx="5241925" cy="425291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47002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09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0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17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889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371598" y="12436"/>
            <a:ext cx="0" cy="5783262"/>
            <a:chOff x="1371598" y="12436"/>
            <a:chExt cx="0" cy="5783262"/>
          </a:xfrm>
        </p:grpSpPr>
        <p:sp>
          <p:nvSpPr>
            <p:cNvPr id="6" name="Line 123"/>
            <p:cNvSpPr>
              <a:spLocks noChangeShapeType="1"/>
            </p:cNvSpPr>
            <p:nvPr/>
          </p:nvSpPr>
          <p:spPr bwMode="auto">
            <a:xfrm flipH="1">
              <a:off x="1371598" y="1143000"/>
              <a:ext cx="0" cy="4652698"/>
            </a:xfrm>
            <a:prstGeom prst="line">
              <a:avLst/>
            </a:prstGeom>
            <a:noFill/>
            <a:ln w="317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124"/>
            <p:cNvSpPr>
              <a:spLocks noChangeShapeType="1"/>
            </p:cNvSpPr>
            <p:nvPr/>
          </p:nvSpPr>
          <p:spPr bwMode="auto">
            <a:xfrm>
              <a:off x="1371598" y="12436"/>
              <a:ext cx="0" cy="1130564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371600" y="30822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1524000" y="1752600"/>
            <a:ext cx="7162800" cy="4525963"/>
          </a:xfrm>
        </p:spPr>
        <p:txBody>
          <a:bodyPr/>
          <a:lstStyle>
            <a:lvl1pPr marL="342900" indent="-342900">
              <a:buSzPct val="75000"/>
              <a:buFontTx/>
              <a:buBlip>
                <a:blip r:embed="rId2"/>
              </a:buBlip>
              <a:defRPr/>
            </a:lvl1pPr>
            <a:lvl2pPr marL="742950" indent="-285750">
              <a:buClr>
                <a:schemeClr val="accent1"/>
              </a:buClr>
              <a:buSzPct val="75000"/>
              <a:buFont typeface="Wingdings" pitchFamily="2" charset="2"/>
              <a:buChar char="q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Clr>
                <a:schemeClr val="accent1"/>
              </a:buClr>
              <a:buFont typeface="Wingdings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accent2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Arial" pitchFamily="34" charset="0"/>
              <a:buChar char="˗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 rot="18627426">
            <a:off x="57359" y="3681197"/>
            <a:ext cx="2183449" cy="15589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>
              <a:buFontTx/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fld id="{0C921938-476A-4922-BE24-3B8F6A2854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95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0" y="1600200"/>
            <a:ext cx="716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Rectangle 120"/>
          <p:cNvSpPr>
            <a:spLocks noChangeArrowheads="1"/>
          </p:cNvSpPr>
          <p:nvPr/>
        </p:nvSpPr>
        <p:spPr bwMode="auto">
          <a:xfrm rot="5400000" flipV="1">
            <a:off x="3999705" y="-4001292"/>
            <a:ext cx="1143001" cy="91455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0F243E"/>
              </a:solidFill>
              <a:latin typeface="Calibri"/>
              <a:cs typeface="+mn-cs"/>
            </a:endParaRPr>
          </a:p>
        </p:txBody>
      </p:sp>
      <p:sp>
        <p:nvSpPr>
          <p:cNvPr id="5" name="Content Placeholder 14"/>
          <p:cNvSpPr txBox="1">
            <a:spLocks/>
          </p:cNvSpPr>
          <p:nvPr userDrawn="1"/>
        </p:nvSpPr>
        <p:spPr>
          <a:xfrm>
            <a:off x="209759" y="6348197"/>
            <a:ext cx="8781841" cy="509803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SzPct val="75000"/>
              <a:buFontTx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q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˗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u="none" dirty="0" smtClean="0"/>
              <a:t>NEURAL NETWORKS</a:t>
            </a:r>
            <a:r>
              <a:rPr lang="en-US" i="0" u="none" baseline="0" dirty="0" smtClean="0"/>
              <a:t>	              CS446 -FALL ‘15</a:t>
            </a:r>
            <a:endParaRPr lang="en-US" i="0" u="non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u="none">
                <a:solidFill>
                  <a:schemeClr val="tx1"/>
                </a:solidFill>
                <a:latin typeface="+mj-lt"/>
              </a:defRPr>
            </a:lvl1pPr>
          </a:lstStyle>
          <a:p>
            <a:fld id="{FA6F6034-1516-478C-9756-BC6A8296D6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75000"/>
        <a:buBlip>
          <a:blip r:embed="rId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˗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2r.cs.illinois.edu/~danr/Teaching/CS446-15/Hw/HW-hw2/hw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6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7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.png"/><Relationship Id="rId5" Type="http://schemas.openxmlformats.org/officeDocument/2006/relationships/image" Target="../media/image40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11.png"/><Relationship Id="rId7" Type="http://schemas.openxmlformats.org/officeDocument/2006/relationships/image" Target="../media/image54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4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0.png"/><Relationship Id="rId7" Type="http://schemas.openxmlformats.org/officeDocument/2006/relationships/image" Target="../media/image92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7162800" cy="4525963"/>
          </a:xfrm>
        </p:spPr>
        <p:txBody>
          <a:bodyPr/>
          <a:lstStyle/>
          <a:p>
            <a:r>
              <a:rPr lang="en-US" smtClean="0">
                <a:hlinkClick r:id="rId3"/>
              </a:rPr>
              <a:t>Hw4</a:t>
            </a:r>
            <a:r>
              <a:rPr lang="en-US" smtClean="0"/>
              <a:t> </a:t>
            </a:r>
            <a:r>
              <a:rPr lang="en-US" dirty="0" smtClean="0"/>
              <a:t>is out </a:t>
            </a:r>
          </a:p>
          <a:p>
            <a:pPr lvl="1"/>
            <a:r>
              <a:rPr lang="en-US" dirty="0" smtClean="0"/>
              <a:t>Please start working on it as soon as possible</a:t>
            </a:r>
          </a:p>
          <a:p>
            <a:pPr lvl="1"/>
            <a:r>
              <a:rPr lang="en-US" dirty="0" smtClean="0"/>
              <a:t>Come to sections with questions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Deadline for project proposals is close </a:t>
            </a:r>
          </a:p>
          <a:p>
            <a:endParaRPr lang="en-US" dirty="0" smtClean="0">
              <a:solidFill>
                <a:srgbClr val="FC0128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562600" y="1371600"/>
            <a:ext cx="3200400" cy="41592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/>
              <a:t>Questions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755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Auto-encoder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a new layer, and a reconstruction layer for it. </a:t>
            </a:r>
            <a:endParaRPr lang="en-US" dirty="0"/>
          </a:p>
          <a:p>
            <a:r>
              <a:rPr lang="en-US" dirty="0" smtClean="0"/>
              <a:t>And try to tune its parameters such that </a:t>
            </a:r>
          </a:p>
          <a:p>
            <a:r>
              <a:rPr lang="en-US" dirty="0" smtClean="0"/>
              <a:t>And continue this for each layer </a:t>
            </a:r>
            <a:endParaRPr lang="en-US" dirty="0"/>
          </a:p>
          <a:p>
            <a:pPr lvl="1"/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307" y="2667000"/>
            <a:ext cx="230248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16" y="2743200"/>
            <a:ext cx="1302684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61848" y="2751151"/>
            <a:ext cx="2449854" cy="335280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3" name="Multiply 22"/>
          <p:cNvSpPr/>
          <p:nvPr/>
        </p:nvSpPr>
        <p:spPr>
          <a:xfrm rot="10800000">
            <a:off x="3200401" y="1928465"/>
            <a:ext cx="1208281" cy="4148485"/>
          </a:xfrm>
          <a:prstGeom prst="mathMultiply">
            <a:avLst>
              <a:gd name="adj1" fmla="val 104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355709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Multiply 26"/>
          <p:cNvSpPr/>
          <p:nvPr/>
        </p:nvSpPr>
        <p:spPr>
          <a:xfrm rot="10800000">
            <a:off x="7249919" y="1894009"/>
            <a:ext cx="1208281" cy="4148485"/>
          </a:xfrm>
          <a:prstGeom prst="mathMultiply">
            <a:avLst>
              <a:gd name="adj1" fmla="val 104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6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Receptive Fields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143000"/>
            <a:ext cx="7467600" cy="4525963"/>
          </a:xfrm>
        </p:spPr>
        <p:txBody>
          <a:bodyPr/>
          <a:lstStyle/>
          <a:p>
            <a:r>
              <a:rPr lang="en-US" sz="2000" dirty="0"/>
              <a:t>The </a:t>
            </a:r>
            <a:r>
              <a:rPr lang="en-US" sz="2000" b="1" dirty="0"/>
              <a:t>receptive field</a:t>
            </a:r>
            <a:r>
              <a:rPr lang="en-US" sz="2000" dirty="0"/>
              <a:t> of an individual sensory neuron is the particular region of the sensory space (e.g., the body surface, or the retina) in which a stimulus will trigger the firing of that neuron.</a:t>
            </a:r>
            <a:endParaRPr lang="en-US" sz="2000" dirty="0" smtClean="0"/>
          </a:p>
          <a:p>
            <a:pPr lvl="1"/>
            <a:r>
              <a:rPr lang="en-US" sz="1800" dirty="0"/>
              <a:t>In the auditory system, receptive fields can correspond to volumes in auditory </a:t>
            </a:r>
            <a:r>
              <a:rPr lang="en-US" sz="1800" dirty="0" smtClean="0"/>
              <a:t>space</a:t>
            </a:r>
          </a:p>
          <a:p>
            <a:r>
              <a:rPr lang="en-US" sz="2000" dirty="0" smtClean="0"/>
              <a:t>Designing “proper” receptive fields for the input Neurons is a significant challenge. </a:t>
            </a:r>
          </a:p>
          <a:p>
            <a:r>
              <a:rPr lang="en-US" sz="2000" dirty="0"/>
              <a:t>Consider a task with image </a:t>
            </a:r>
            <a:r>
              <a:rPr lang="en-US" sz="2000" dirty="0" smtClean="0"/>
              <a:t>inputs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1800" dirty="0" smtClean="0"/>
              <a:t>Receptive fields should give expressive features from the raw input to the system </a:t>
            </a:r>
          </a:p>
          <a:p>
            <a:pPr lvl="1"/>
            <a:r>
              <a:rPr lang="en-US" sz="1800" dirty="0" smtClean="0"/>
              <a:t>How would you design the receptive fields for this problem? 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429000" y="5020251"/>
            <a:ext cx="2986048" cy="1151949"/>
            <a:chOff x="3452853" y="5092700"/>
            <a:chExt cx="2986048" cy="1151949"/>
          </a:xfrm>
        </p:grpSpPr>
        <p:pic>
          <p:nvPicPr>
            <p:cNvPr id="5122" name="Picture 2" descr="https://einstein.stanford.edu/STEP/information/data/einstein4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853" y="5139749"/>
              <a:ext cx="1104900" cy="110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51"/>
            <p:cNvGrpSpPr>
              <a:grpSpLocks/>
            </p:cNvGrpSpPr>
            <p:nvPr/>
          </p:nvGrpSpPr>
          <p:grpSpPr bwMode="auto">
            <a:xfrm rot="5400000">
              <a:off x="5289551" y="5060950"/>
              <a:ext cx="1117600" cy="1181100"/>
              <a:chOff x="1872" y="2496"/>
              <a:chExt cx="1392" cy="1368"/>
            </a:xfrm>
          </p:grpSpPr>
          <p:grpSp>
            <p:nvGrpSpPr>
              <p:cNvPr id="14" name="Group 26"/>
              <p:cNvGrpSpPr>
                <a:grpSpLocks/>
              </p:cNvGrpSpPr>
              <p:nvPr/>
            </p:nvGrpSpPr>
            <p:grpSpPr bwMode="auto">
              <a:xfrm>
                <a:off x="1872" y="3720"/>
                <a:ext cx="1392" cy="144"/>
                <a:chOff x="1872" y="3720"/>
                <a:chExt cx="1392" cy="144"/>
              </a:xfrm>
            </p:grpSpPr>
            <p:sp>
              <p:nvSpPr>
                <p:cNvPr id="44" name="Oval 10"/>
                <p:cNvSpPr>
                  <a:spLocks noChangeArrowheads="1"/>
                </p:cNvSpPr>
                <p:nvPr/>
              </p:nvSpPr>
              <p:spPr bwMode="auto">
                <a:xfrm>
                  <a:off x="1872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Oval 11"/>
                <p:cNvSpPr>
                  <a:spLocks noChangeArrowheads="1"/>
                </p:cNvSpPr>
                <p:nvPr/>
              </p:nvSpPr>
              <p:spPr bwMode="auto">
                <a:xfrm>
                  <a:off x="2256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Oval 12"/>
                <p:cNvSpPr>
                  <a:spLocks noChangeArrowheads="1"/>
                </p:cNvSpPr>
                <p:nvPr/>
              </p:nvSpPr>
              <p:spPr bwMode="auto">
                <a:xfrm>
                  <a:off x="2832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Oval 13"/>
                <p:cNvSpPr>
                  <a:spLocks noChangeArrowheads="1"/>
                </p:cNvSpPr>
                <p:nvPr/>
              </p:nvSpPr>
              <p:spPr bwMode="auto">
                <a:xfrm>
                  <a:off x="3120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Oval 14"/>
                <p:cNvSpPr>
                  <a:spLocks noChangeArrowheads="1"/>
                </p:cNvSpPr>
                <p:nvPr/>
              </p:nvSpPr>
              <p:spPr bwMode="auto">
                <a:xfrm>
                  <a:off x="2544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25"/>
              <p:cNvGrpSpPr>
                <a:grpSpLocks/>
              </p:cNvGrpSpPr>
              <p:nvPr/>
            </p:nvGrpSpPr>
            <p:grpSpPr bwMode="auto">
              <a:xfrm>
                <a:off x="2016" y="3108"/>
                <a:ext cx="1056" cy="144"/>
                <a:chOff x="2016" y="3168"/>
                <a:chExt cx="1056" cy="144"/>
              </a:xfrm>
            </p:grpSpPr>
            <p:sp>
              <p:nvSpPr>
                <p:cNvPr id="41" name="Oval 16"/>
                <p:cNvSpPr>
                  <a:spLocks noChangeArrowheads="1"/>
                </p:cNvSpPr>
                <p:nvPr/>
              </p:nvSpPr>
              <p:spPr bwMode="auto">
                <a:xfrm>
                  <a:off x="2016" y="3168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Oval 17"/>
                <p:cNvSpPr>
                  <a:spLocks noChangeArrowheads="1"/>
                </p:cNvSpPr>
                <p:nvPr/>
              </p:nvSpPr>
              <p:spPr bwMode="auto">
                <a:xfrm>
                  <a:off x="2928" y="3168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Oval 19"/>
                <p:cNvSpPr>
                  <a:spLocks noChangeArrowheads="1"/>
                </p:cNvSpPr>
                <p:nvPr/>
              </p:nvSpPr>
              <p:spPr bwMode="auto">
                <a:xfrm>
                  <a:off x="2496" y="3168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27"/>
              <p:cNvGrpSpPr>
                <a:grpSpLocks/>
              </p:cNvGrpSpPr>
              <p:nvPr/>
            </p:nvGrpSpPr>
            <p:grpSpPr bwMode="auto">
              <a:xfrm>
                <a:off x="2208" y="2496"/>
                <a:ext cx="624" cy="144"/>
                <a:chOff x="2208" y="2496"/>
                <a:chExt cx="624" cy="144"/>
              </a:xfrm>
            </p:grpSpPr>
            <p:sp>
              <p:nvSpPr>
                <p:cNvPr id="39" name="Oval 21"/>
                <p:cNvSpPr>
                  <a:spLocks noChangeArrowheads="1"/>
                </p:cNvSpPr>
                <p:nvPr/>
              </p:nvSpPr>
              <p:spPr bwMode="auto">
                <a:xfrm>
                  <a:off x="2208" y="2496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Oval 24"/>
                <p:cNvSpPr>
                  <a:spLocks noChangeArrowheads="1"/>
                </p:cNvSpPr>
                <p:nvPr/>
              </p:nvSpPr>
              <p:spPr bwMode="auto">
                <a:xfrm>
                  <a:off x="2688" y="2496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17" name="AutoShape 28"/>
              <p:cNvCxnSpPr>
                <a:cxnSpLocks noChangeShapeType="1"/>
                <a:stCxn id="40" idx="4"/>
                <a:endCxn id="42" idx="0"/>
              </p:cNvCxnSpPr>
              <p:nvPr/>
            </p:nvCxnSpPr>
            <p:spPr bwMode="auto">
              <a:xfrm>
                <a:off x="2760" y="2640"/>
                <a:ext cx="240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AutoShape 29"/>
              <p:cNvCxnSpPr>
                <a:cxnSpLocks noChangeShapeType="1"/>
                <a:stCxn id="40" idx="4"/>
                <a:endCxn id="43" idx="0"/>
              </p:cNvCxnSpPr>
              <p:nvPr/>
            </p:nvCxnSpPr>
            <p:spPr bwMode="auto">
              <a:xfrm flipH="1">
                <a:off x="2568" y="2640"/>
                <a:ext cx="19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AutoShape 30"/>
              <p:cNvCxnSpPr>
                <a:cxnSpLocks noChangeShapeType="1"/>
                <a:stCxn id="40" idx="4"/>
                <a:endCxn id="41" idx="0"/>
              </p:cNvCxnSpPr>
              <p:nvPr/>
            </p:nvCxnSpPr>
            <p:spPr bwMode="auto">
              <a:xfrm flipH="1">
                <a:off x="2088" y="2640"/>
                <a:ext cx="67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AutoShape 31"/>
              <p:cNvCxnSpPr>
                <a:cxnSpLocks noChangeShapeType="1"/>
                <a:stCxn id="39" idx="4"/>
                <a:endCxn id="42" idx="0"/>
              </p:cNvCxnSpPr>
              <p:nvPr/>
            </p:nvCxnSpPr>
            <p:spPr bwMode="auto">
              <a:xfrm>
                <a:off x="2280" y="2640"/>
                <a:ext cx="720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AutoShape 32"/>
              <p:cNvCxnSpPr>
                <a:cxnSpLocks noChangeShapeType="1"/>
                <a:stCxn id="39" idx="4"/>
                <a:endCxn id="43" idx="0"/>
              </p:cNvCxnSpPr>
              <p:nvPr/>
            </p:nvCxnSpPr>
            <p:spPr bwMode="auto">
              <a:xfrm>
                <a:off x="2280" y="2640"/>
                <a:ext cx="288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AutoShape 33"/>
              <p:cNvCxnSpPr>
                <a:cxnSpLocks noChangeShapeType="1"/>
                <a:stCxn id="39" idx="4"/>
                <a:endCxn id="41" idx="0"/>
              </p:cNvCxnSpPr>
              <p:nvPr/>
            </p:nvCxnSpPr>
            <p:spPr bwMode="auto">
              <a:xfrm flipH="1">
                <a:off x="2088" y="2640"/>
                <a:ext cx="19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AutoShape 34"/>
              <p:cNvCxnSpPr>
                <a:cxnSpLocks noChangeShapeType="1"/>
                <a:stCxn id="41" idx="4"/>
                <a:endCxn id="44" idx="0"/>
              </p:cNvCxnSpPr>
              <p:nvPr/>
            </p:nvCxnSpPr>
            <p:spPr bwMode="auto">
              <a:xfrm flipH="1">
                <a:off x="1944" y="3252"/>
                <a:ext cx="144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AutoShape 35"/>
              <p:cNvCxnSpPr>
                <a:cxnSpLocks noChangeShapeType="1"/>
                <a:stCxn id="41" idx="4"/>
                <a:endCxn id="45" idx="0"/>
              </p:cNvCxnSpPr>
              <p:nvPr/>
            </p:nvCxnSpPr>
            <p:spPr bwMode="auto">
              <a:xfrm>
                <a:off x="2088" y="3252"/>
                <a:ext cx="240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AutoShape 36"/>
              <p:cNvCxnSpPr>
                <a:cxnSpLocks noChangeShapeType="1"/>
                <a:stCxn id="41" idx="4"/>
                <a:endCxn id="48" idx="0"/>
              </p:cNvCxnSpPr>
              <p:nvPr/>
            </p:nvCxnSpPr>
            <p:spPr bwMode="auto">
              <a:xfrm>
                <a:off x="2088" y="3252"/>
                <a:ext cx="528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AutoShape 37"/>
              <p:cNvCxnSpPr>
                <a:cxnSpLocks noChangeShapeType="1"/>
                <a:stCxn id="41" idx="4"/>
                <a:endCxn id="46" idx="0"/>
              </p:cNvCxnSpPr>
              <p:nvPr/>
            </p:nvCxnSpPr>
            <p:spPr bwMode="auto">
              <a:xfrm>
                <a:off x="2088" y="3252"/>
                <a:ext cx="816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AutoShape 38"/>
              <p:cNvCxnSpPr>
                <a:cxnSpLocks noChangeShapeType="1"/>
                <a:stCxn id="41" idx="4"/>
                <a:endCxn id="47" idx="0"/>
              </p:cNvCxnSpPr>
              <p:nvPr/>
            </p:nvCxnSpPr>
            <p:spPr bwMode="auto">
              <a:xfrm>
                <a:off x="2088" y="3252"/>
                <a:ext cx="1104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AutoShape 40"/>
              <p:cNvCxnSpPr>
                <a:cxnSpLocks noChangeShapeType="1"/>
                <a:endCxn id="48" idx="0"/>
              </p:cNvCxnSpPr>
              <p:nvPr/>
            </p:nvCxnSpPr>
            <p:spPr bwMode="auto">
              <a:xfrm>
                <a:off x="2560" y="3268"/>
                <a:ext cx="56" cy="45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AutoShape 41"/>
              <p:cNvCxnSpPr>
                <a:cxnSpLocks noChangeShapeType="1"/>
                <a:stCxn id="43" idx="4"/>
                <a:endCxn id="45" idx="0"/>
              </p:cNvCxnSpPr>
              <p:nvPr/>
            </p:nvCxnSpPr>
            <p:spPr bwMode="auto">
              <a:xfrm flipH="1">
                <a:off x="2328" y="3252"/>
                <a:ext cx="240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AutoShape 42"/>
              <p:cNvCxnSpPr>
                <a:cxnSpLocks noChangeShapeType="1"/>
                <a:endCxn id="44" idx="0"/>
              </p:cNvCxnSpPr>
              <p:nvPr/>
            </p:nvCxnSpPr>
            <p:spPr bwMode="auto">
              <a:xfrm flipH="1">
                <a:off x="1944" y="3268"/>
                <a:ext cx="616" cy="45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AutoShape 43"/>
              <p:cNvCxnSpPr>
                <a:cxnSpLocks noChangeShapeType="1"/>
              </p:cNvCxnSpPr>
              <p:nvPr/>
            </p:nvCxnSpPr>
            <p:spPr bwMode="auto">
              <a:xfrm>
                <a:off x="2544" y="3264"/>
                <a:ext cx="312" cy="45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AutoShape 44"/>
              <p:cNvCxnSpPr>
                <a:cxnSpLocks noChangeShapeType="1"/>
                <a:stCxn id="42" idx="4"/>
                <a:endCxn id="47" idx="0"/>
              </p:cNvCxnSpPr>
              <p:nvPr/>
            </p:nvCxnSpPr>
            <p:spPr bwMode="auto">
              <a:xfrm>
                <a:off x="3000" y="3252"/>
                <a:ext cx="19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45"/>
              <p:cNvCxnSpPr>
                <a:cxnSpLocks noChangeShapeType="1"/>
                <a:stCxn id="42" idx="4"/>
                <a:endCxn id="46" idx="0"/>
              </p:cNvCxnSpPr>
              <p:nvPr/>
            </p:nvCxnSpPr>
            <p:spPr bwMode="auto">
              <a:xfrm flipH="1">
                <a:off x="2904" y="3252"/>
                <a:ext cx="96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46"/>
              <p:cNvCxnSpPr>
                <a:cxnSpLocks noChangeShapeType="1"/>
                <a:stCxn id="42" idx="4"/>
                <a:endCxn id="48" idx="0"/>
              </p:cNvCxnSpPr>
              <p:nvPr/>
            </p:nvCxnSpPr>
            <p:spPr bwMode="auto">
              <a:xfrm flipH="1">
                <a:off x="2616" y="3252"/>
                <a:ext cx="384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47"/>
              <p:cNvCxnSpPr>
                <a:cxnSpLocks noChangeShapeType="1"/>
                <a:stCxn id="42" idx="4"/>
                <a:endCxn id="45" idx="0"/>
              </p:cNvCxnSpPr>
              <p:nvPr/>
            </p:nvCxnSpPr>
            <p:spPr bwMode="auto">
              <a:xfrm flipH="1">
                <a:off x="2328" y="3252"/>
                <a:ext cx="67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48"/>
              <p:cNvCxnSpPr>
                <a:cxnSpLocks noChangeShapeType="1"/>
                <a:stCxn id="42" idx="4"/>
                <a:endCxn id="44" idx="7"/>
              </p:cNvCxnSpPr>
              <p:nvPr/>
            </p:nvCxnSpPr>
            <p:spPr bwMode="auto">
              <a:xfrm flipH="1">
                <a:off x="1995" y="3252"/>
                <a:ext cx="1005" cy="4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AutoShape 49"/>
              <p:cNvCxnSpPr>
                <a:cxnSpLocks noChangeShapeType="1"/>
                <a:stCxn id="43" idx="4"/>
                <a:endCxn id="47" idx="0"/>
              </p:cNvCxnSpPr>
              <p:nvPr/>
            </p:nvCxnSpPr>
            <p:spPr bwMode="auto">
              <a:xfrm>
                <a:off x="2568" y="3252"/>
                <a:ext cx="624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7" name="Right Arrow 6"/>
            <p:cNvSpPr/>
            <p:nvPr/>
          </p:nvSpPr>
          <p:spPr>
            <a:xfrm>
              <a:off x="4648200" y="5449955"/>
              <a:ext cx="533400" cy="4817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0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fully connected layer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Example: </a:t>
            </a:r>
          </a:p>
          <a:p>
            <a:pPr lvl="2"/>
            <a:r>
              <a:rPr lang="en-US" dirty="0"/>
              <a:t>1</a:t>
            </a:r>
            <a:r>
              <a:rPr lang="en-US" dirty="0" smtClean="0"/>
              <a:t>00x100 images </a:t>
            </a:r>
          </a:p>
          <a:p>
            <a:pPr lvl="2"/>
            <a:r>
              <a:rPr lang="en-US" dirty="0" smtClean="0"/>
              <a:t>1000 units in the input </a:t>
            </a:r>
          </a:p>
          <a:p>
            <a:pPr lvl="1"/>
            <a:r>
              <a:rPr lang="en-US" dirty="0" smtClean="0"/>
              <a:t>Problems: </a:t>
            </a:r>
          </a:p>
          <a:p>
            <a:pPr lvl="2"/>
            <a:r>
              <a:rPr lang="en-US" dirty="0" smtClean="0"/>
              <a:t>10^7 edges! </a:t>
            </a:r>
          </a:p>
          <a:p>
            <a:pPr lvl="2"/>
            <a:r>
              <a:rPr lang="en-US" dirty="0" smtClean="0"/>
              <a:t>Spatial correlations lost! </a:t>
            </a:r>
          </a:p>
          <a:p>
            <a:pPr lvl="2"/>
            <a:r>
              <a:rPr lang="en-US" dirty="0" smtClean="0"/>
              <a:t>Variables sized inputs. 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"/>
          <a:stretch/>
        </p:blipFill>
        <p:spPr bwMode="auto">
          <a:xfrm>
            <a:off x="5562600" y="2514600"/>
            <a:ext cx="3188692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28873" y="6138743"/>
            <a:ext cx="2736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Marc'Aurelio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Ranzato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6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task with image inputs: 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locally connected layer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Example: </a:t>
            </a:r>
          </a:p>
          <a:p>
            <a:pPr lvl="2"/>
            <a:r>
              <a:rPr lang="en-US" dirty="0" smtClean="0"/>
              <a:t>100x100 images </a:t>
            </a:r>
          </a:p>
          <a:p>
            <a:pPr lvl="2"/>
            <a:r>
              <a:rPr lang="en-US" dirty="0" smtClean="0"/>
              <a:t>1000 units in the input </a:t>
            </a:r>
          </a:p>
          <a:p>
            <a:pPr lvl="2"/>
            <a:r>
              <a:rPr lang="en-US" dirty="0" smtClean="0"/>
              <a:t>Filter size: 10x10</a:t>
            </a:r>
          </a:p>
          <a:p>
            <a:pPr lvl="1"/>
            <a:r>
              <a:rPr lang="en-US" dirty="0"/>
              <a:t>Local correlations </a:t>
            </a:r>
            <a:r>
              <a:rPr lang="en-US" dirty="0" smtClean="0"/>
              <a:t>preserved!</a:t>
            </a:r>
          </a:p>
          <a:p>
            <a:pPr lvl="1"/>
            <a:r>
              <a:rPr lang="en-US" dirty="0" smtClean="0"/>
              <a:t>Problems: </a:t>
            </a:r>
          </a:p>
          <a:p>
            <a:pPr lvl="2"/>
            <a:r>
              <a:rPr lang="en-US" dirty="0" smtClean="0"/>
              <a:t>10^5 edges </a:t>
            </a:r>
          </a:p>
          <a:p>
            <a:pPr lvl="2"/>
            <a:r>
              <a:rPr lang="en-US" dirty="0" smtClean="0"/>
              <a:t>This </a:t>
            </a:r>
            <a:r>
              <a:rPr lang="en-US" dirty="0"/>
              <a:t>parameterization is </a:t>
            </a:r>
            <a:r>
              <a:rPr lang="en-US" dirty="0" smtClean="0"/>
              <a:t>good </a:t>
            </a:r>
          </a:p>
          <a:p>
            <a:pPr marL="914400" lvl="2" indent="0">
              <a:buNone/>
            </a:pPr>
            <a:r>
              <a:rPr lang="en-US" dirty="0" smtClean="0"/>
              <a:t>when </a:t>
            </a:r>
            <a:r>
              <a:rPr lang="en-US" dirty="0"/>
              <a:t>input image is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registered </a:t>
            </a:r>
            <a:r>
              <a:rPr lang="en-US" dirty="0"/>
              <a:t>(e.g., face recognition).  </a:t>
            </a:r>
            <a:endParaRPr lang="en-US" dirty="0" smtClean="0"/>
          </a:p>
          <a:p>
            <a:pPr lvl="2"/>
            <a:r>
              <a:rPr lang="en-US" dirty="0" smtClean="0"/>
              <a:t>Variable sized inputs, again. 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8873" y="6138743"/>
            <a:ext cx="2736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Marc'Aurelio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Ranzato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667000"/>
            <a:ext cx="3505200" cy="339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 solution: </a:t>
            </a:r>
          </a:p>
          <a:p>
            <a:pPr lvl="1"/>
            <a:r>
              <a:rPr lang="en-US" b="1" dirty="0" smtClean="0"/>
              <a:t>Filters </a:t>
            </a:r>
            <a:r>
              <a:rPr lang="en-US" dirty="0" smtClean="0"/>
              <a:t>to capture different patterns in the input space. </a:t>
            </a:r>
          </a:p>
          <a:p>
            <a:pPr lvl="2"/>
            <a:r>
              <a:rPr lang="en-US" b="1" dirty="0" smtClean="0"/>
              <a:t>Share </a:t>
            </a:r>
            <a:r>
              <a:rPr lang="en-US" dirty="0" smtClean="0"/>
              <a:t>parameters </a:t>
            </a:r>
            <a:r>
              <a:rPr lang="en-US" dirty="0"/>
              <a:t>across different locations (assuming input is stationary</a:t>
            </a:r>
            <a:r>
              <a:rPr lang="en-US" dirty="0" smtClean="0"/>
              <a:t>) 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Convolutions</a:t>
            </a:r>
            <a:r>
              <a:rPr lang="en-US" dirty="0"/>
              <a:t> with </a:t>
            </a:r>
            <a:r>
              <a:rPr lang="en-US" dirty="0" smtClean="0"/>
              <a:t>learned filters </a:t>
            </a:r>
          </a:p>
          <a:p>
            <a:pPr lvl="1"/>
            <a:r>
              <a:rPr lang="en-US" sz="1800" dirty="0" smtClean="0"/>
              <a:t>Filters will be </a:t>
            </a:r>
            <a:r>
              <a:rPr lang="en-US" sz="1800" b="1" dirty="0" smtClean="0"/>
              <a:t>learned </a:t>
            </a:r>
            <a:r>
              <a:rPr lang="en-US" sz="1800" dirty="0" smtClean="0"/>
              <a:t>during training. </a:t>
            </a:r>
          </a:p>
          <a:p>
            <a:pPr lvl="1"/>
            <a:r>
              <a:rPr lang="en-US" sz="1800" dirty="0" smtClean="0"/>
              <a:t>The issue of variable-sized inputs will be </a:t>
            </a:r>
          </a:p>
          <a:p>
            <a:pPr marL="457200" lvl="1" indent="0">
              <a:buNone/>
            </a:pPr>
            <a:r>
              <a:rPr lang="en-US" sz="1800" dirty="0" smtClean="0"/>
              <a:t>resolved with a </a:t>
            </a:r>
            <a:r>
              <a:rPr lang="en-US" sz="1800" b="1" dirty="0" smtClean="0"/>
              <a:t>pooling </a:t>
            </a:r>
            <a:r>
              <a:rPr lang="en-US" sz="1800" dirty="0" smtClean="0"/>
              <a:t>layer.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8873" y="6138743"/>
            <a:ext cx="2736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Marc'Aurelio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Ranzato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3272105"/>
            <a:ext cx="2895601" cy="2881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971800" y="4267200"/>
            <a:ext cx="206535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u="none" dirty="0"/>
              <a:t>So what is a convolution</a:t>
            </a:r>
            <a:r>
              <a:rPr lang="en-US" sz="1800" u="none" dirty="0" smtClean="0"/>
              <a:t>?</a:t>
            </a:r>
            <a:endParaRPr lang="en-US" sz="1800" u="none" dirty="0"/>
          </a:p>
        </p:txBody>
      </p:sp>
    </p:spTree>
    <p:extLst>
      <p:ext uri="{BB962C8B-B14F-4D97-AF65-F5344CB8AC3E}">
        <p14:creationId xmlns:p14="http://schemas.microsoft.com/office/powerpoint/2010/main" val="29176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73" y="4942104"/>
            <a:ext cx="3228975" cy="113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Operator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Convolution operator: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∗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takes two functions and gives another function </a:t>
                </a:r>
              </a:p>
              <a:p>
                <a:r>
                  <a:rPr lang="en-US" dirty="0" smtClean="0"/>
                  <a:t>One dimension:  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convolution: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81400" y="2057400"/>
                <a:ext cx="4572000" cy="11516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900" i="1" u="none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900" b="0" i="1" u="none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900" i="1" u="none">
                              <a:latin typeface="Cambria Math"/>
                            </a:rPr>
                            <m:t>∗</m:t>
                          </m:r>
                          <m:r>
                            <a:rPr lang="en-US" sz="1900" b="0" i="1" u="none" smtClean="0">
                              <a:latin typeface="Cambria Math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en-US" sz="1900" i="1" u="none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900" i="1" u="none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900" i="1" u="none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900" i="1" u="none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900" b="0" i="1" u="none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900" i="1" u="none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900" i="1" u="none"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900" b="0" i="1" u="none" smtClean="0">
                              <a:latin typeface="Cambria Math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1900" i="1" u="none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900" i="1" u="none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900" i="1" u="none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900" i="1" u="none"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900" i="1" u="none">
                              <a:latin typeface="Cambria Math"/>
                            </a:rPr>
                            <m:t>𝑑</m:t>
                          </m:r>
                          <m:r>
                            <a:rPr lang="en-US" sz="1900" i="1" u="none">
                              <a:latin typeface="Cambria Math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1900" u="none" dirty="0"/>
              </a:p>
              <a:p>
                <a:pPr marL="0" indent="0" algn="ctr">
                  <a:buNone/>
                </a:pPr>
                <a:r>
                  <a:rPr lang="en-US" sz="1900" u="non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00" i="1" u="none">
                            <a:latin typeface="Cambria Math"/>
                          </a:rPr>
                        </m:ctrlPr>
                      </m:dPr>
                      <m:e>
                        <m:r>
                          <a:rPr lang="en-US" sz="1900" b="0" i="1" u="none" smtClean="0">
                            <a:latin typeface="Cambria Math"/>
                          </a:rPr>
                          <m:t>𝑥</m:t>
                        </m:r>
                        <m:r>
                          <a:rPr lang="en-US" sz="1900" i="1" u="none">
                            <a:latin typeface="Cambria Math"/>
                          </a:rPr>
                          <m:t>∗</m:t>
                        </m:r>
                        <m:r>
                          <a:rPr lang="en-US" sz="1900" b="0" i="1" u="none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1900" i="1" u="none">
                        <a:latin typeface="Cambria Math"/>
                      </a:rPr>
                      <m:t>[</m:t>
                    </m:r>
                    <m:r>
                      <a:rPr lang="en-US" sz="1900" i="1" u="none">
                        <a:latin typeface="Cambria Math"/>
                      </a:rPr>
                      <m:t>𝑛</m:t>
                    </m:r>
                    <m:r>
                      <a:rPr lang="en-US" sz="1900" i="1" u="none">
                        <a:latin typeface="Cambria Math"/>
                      </a:rPr>
                      <m:t>]=</m:t>
                    </m:r>
                    <m:nary>
                      <m:naryPr>
                        <m:chr m:val="∑"/>
                        <m:supHide m:val="on"/>
                        <m:ctrlPr>
                          <a:rPr lang="en-US" sz="1900" i="1" u="none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900" i="1" u="none">
                            <a:latin typeface="Cambria Math"/>
                          </a:rPr>
                          <m:t>𝑚</m:t>
                        </m:r>
                      </m:sub>
                      <m:sup/>
                      <m:e>
                        <m:r>
                          <a:rPr lang="en-US" sz="1900" b="0" i="1" u="none" smtClean="0">
                            <a:latin typeface="Cambria Math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900" i="1" u="none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900" i="1" u="none">
                                <a:latin typeface="Cambria Math"/>
                              </a:rPr>
                              <m:t>𝑚</m:t>
                            </m:r>
                          </m:e>
                        </m:d>
                        <m:r>
                          <a:rPr lang="en-US" sz="1900" b="0" i="1" u="none" smtClean="0">
                            <a:latin typeface="Cambria Math"/>
                          </a:rPr>
                          <m:t>h</m:t>
                        </m:r>
                        <m:r>
                          <a:rPr lang="en-US" sz="1900" i="1" u="none">
                            <a:latin typeface="Cambria Math"/>
                          </a:rPr>
                          <m:t>[</m:t>
                        </m:r>
                        <m:r>
                          <a:rPr lang="en-US" sz="1900" i="1" u="none">
                            <a:latin typeface="Cambria Math"/>
                          </a:rPr>
                          <m:t>𝑛</m:t>
                        </m:r>
                        <m:r>
                          <a:rPr lang="en-US" sz="1900" i="1" u="none">
                            <a:latin typeface="Cambria Math"/>
                          </a:rPr>
                          <m:t>−</m:t>
                        </m:r>
                        <m:r>
                          <a:rPr lang="en-US" sz="1900" i="1" u="none">
                            <a:latin typeface="Cambria Math"/>
                          </a:rPr>
                          <m:t>𝑚</m:t>
                        </m:r>
                        <m:r>
                          <a:rPr lang="en-US" sz="1900" i="1" u="none">
                            <a:latin typeface="Cambria Math"/>
                          </a:rPr>
                          <m:t>]</m:t>
                        </m:r>
                      </m:e>
                    </m:nary>
                  </m:oMath>
                </a14:m>
                <a:endParaRPr lang="en-US" sz="1900" u="none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057400"/>
                <a:ext cx="4572000" cy="1151662"/>
              </a:xfrm>
              <a:prstGeom prst="rect">
                <a:avLst/>
              </a:prstGeom>
              <a:blipFill rotWithShape="1">
                <a:blip r:embed="rId4"/>
                <a:stretch>
                  <a:fillRect b="-6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40" y="3393440"/>
            <a:ext cx="3464560" cy="119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61050"/>
            <a:ext cx="3276600" cy="111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20" y="4927600"/>
            <a:ext cx="3200400" cy="110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1" y="4929845"/>
            <a:ext cx="3185159" cy="110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4920588"/>
            <a:ext cx="3352800" cy="120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60" y="4790440"/>
            <a:ext cx="3464560" cy="127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520" y="4820920"/>
            <a:ext cx="3444240" cy="12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724" y="4860344"/>
            <a:ext cx="3411476" cy="11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1" y="4875124"/>
            <a:ext cx="3448050" cy="122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1447800"/>
            <a:ext cx="1219200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u="none" dirty="0" smtClean="0"/>
              <a:t>“Convolution” is very similar to “cross-correlation”, except that in convolution one of the functions is flipped. </a:t>
            </a:r>
            <a:endParaRPr lang="en-US" sz="1200" u="none" dirty="0"/>
          </a:p>
        </p:txBody>
      </p:sp>
    </p:spTree>
    <p:extLst>
      <p:ext uri="{BB962C8B-B14F-4D97-AF65-F5344CB8AC3E}">
        <p14:creationId xmlns:p14="http://schemas.microsoft.com/office/powerpoint/2010/main" val="327074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24200"/>
            <a:ext cx="72485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</a:t>
            </a:r>
            <a:r>
              <a:rPr lang="en-US" dirty="0" smtClean="0"/>
              <a:t>Operator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 in two dimension:</a:t>
            </a:r>
          </a:p>
          <a:p>
            <a:pPr lvl="1"/>
            <a:r>
              <a:rPr lang="en-US" dirty="0" smtClean="0"/>
              <a:t>The same idea: flip one matrix and slide it on the other matrix </a:t>
            </a:r>
          </a:p>
          <a:p>
            <a:pPr lvl="1"/>
            <a:r>
              <a:rPr lang="en-US" dirty="0" smtClean="0"/>
              <a:t>Example: Sharpen kernel: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28873" y="6096000"/>
            <a:ext cx="3943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Try </a:t>
            </a: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other kernels: http://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setosa.io/ev/image-kernels/ 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Arc 6"/>
          <p:cNvSpPr/>
          <p:nvPr/>
        </p:nvSpPr>
        <p:spPr>
          <a:xfrm>
            <a:off x="3505200" y="3048000"/>
            <a:ext cx="1600200" cy="762000"/>
          </a:xfrm>
          <a:prstGeom prst="arc">
            <a:avLst>
              <a:gd name="adj1" fmla="val 11880250"/>
              <a:gd name="adj2" fmla="val 20952942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 rot="19316652" flipV="1">
            <a:off x="4655504" y="3846136"/>
            <a:ext cx="3590665" cy="767556"/>
          </a:xfrm>
          <a:prstGeom prst="arc">
            <a:avLst>
              <a:gd name="adj1" fmla="val 11614226"/>
              <a:gd name="adj2" fmla="val 21070215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296160"/>
            <a:ext cx="914400" cy="81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8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</a:t>
            </a:r>
            <a:r>
              <a:rPr lang="en-US" dirty="0" smtClean="0"/>
              <a:t>Operator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 in two dimension:</a:t>
            </a:r>
          </a:p>
          <a:p>
            <a:pPr lvl="1"/>
            <a:r>
              <a:rPr lang="en-US" dirty="0" smtClean="0"/>
              <a:t>The same idea: flip one matrix and slide it on the other matrix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156" y="2624137"/>
            <a:ext cx="4653644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0" y="2590800"/>
            <a:ext cx="4438650" cy="302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37707"/>
            <a:ext cx="4587688" cy="294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/>
          <a:stretch/>
        </p:blipFill>
        <p:spPr bwMode="auto">
          <a:xfrm>
            <a:off x="3001099" y="2491511"/>
            <a:ext cx="4491901" cy="3060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/>
          <a:stretch/>
        </p:blipFill>
        <p:spPr bwMode="auto">
          <a:xfrm>
            <a:off x="3027680" y="2473960"/>
            <a:ext cx="4441189" cy="320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"/>
          <a:stretch/>
        </p:blipFill>
        <p:spPr bwMode="auto">
          <a:xfrm>
            <a:off x="3037840" y="2483758"/>
            <a:ext cx="4389120" cy="321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328873" y="6096000"/>
            <a:ext cx="2736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Marc'Aurelio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Ranzato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/>
          <a:stretch/>
        </p:blipFill>
        <p:spPr bwMode="auto">
          <a:xfrm>
            <a:off x="3017520" y="2459589"/>
            <a:ext cx="4399280" cy="314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"/>
          <a:stretch/>
        </p:blipFill>
        <p:spPr bwMode="auto">
          <a:xfrm>
            <a:off x="3052986" y="2438400"/>
            <a:ext cx="4561934" cy="331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"/>
          <a:stretch/>
        </p:blipFill>
        <p:spPr bwMode="auto">
          <a:xfrm>
            <a:off x="3044489" y="2463800"/>
            <a:ext cx="4484071" cy="318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55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Complexity of convolution operator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 smtClean="0"/>
                  <a:t>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en-US" b="0" dirty="0" smtClean="0"/>
                  <a:t> inputs. </a:t>
                </a:r>
              </a:p>
              <a:p>
                <a:pPr lvl="1"/>
                <a:r>
                  <a:rPr lang="en-US" dirty="0" smtClean="0"/>
                  <a:t>Uses Fast-Fourier-Transform (FFT)</a:t>
                </a:r>
                <a:endParaRPr lang="en-US" b="0" dirty="0" smtClean="0"/>
              </a:p>
              <a:p>
                <a:r>
                  <a:rPr lang="en-US" dirty="0" smtClean="0"/>
                  <a:t>For two-dimension, each convolution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𝑀𝑁</m:t>
                    </m:r>
                    <m:r>
                      <m:rPr>
                        <m:sty m:val="p"/>
                      </m:rPr>
                      <a:rPr lang="en-US" i="1"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𝑀𝑁</m:t>
                        </m:r>
                      </m:e>
                    </m:d>
                  </m:oMath>
                </a14:m>
                <a:r>
                  <a:rPr lang="en-US" b="0" dirty="0" smtClean="0"/>
                  <a:t> time, where the size of input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𝑀𝑁</m:t>
                    </m:r>
                  </m:oMath>
                </a14:m>
                <a:r>
                  <a:rPr lang="en-US" b="0" dirty="0" smtClean="0"/>
                  <a:t>. </a:t>
                </a:r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28873" y="6096000"/>
            <a:ext cx="2736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Marc'Aurelio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Ranzato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"/>
          <a:stretch/>
        </p:blipFill>
        <p:spPr bwMode="auto">
          <a:xfrm>
            <a:off x="2971800" y="3425024"/>
            <a:ext cx="386558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5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The convolution of the </a:t>
            </a:r>
            <a:r>
              <a:rPr lang="en-US" sz="2200" b="1" dirty="0" smtClean="0"/>
              <a:t>input (vector/matrix)</a:t>
            </a:r>
            <a:r>
              <a:rPr lang="en-US" sz="2200" dirty="0" smtClean="0"/>
              <a:t> with weights </a:t>
            </a:r>
            <a:r>
              <a:rPr lang="en-US" sz="2200" b="1" dirty="0" smtClean="0"/>
              <a:t>(vector/matrix) </a:t>
            </a:r>
            <a:r>
              <a:rPr lang="en-US" sz="2200" dirty="0" smtClean="0"/>
              <a:t>results in a </a:t>
            </a:r>
            <a:r>
              <a:rPr lang="en-US" sz="2200" b="1" dirty="0" smtClean="0"/>
              <a:t>response vector/matrix</a:t>
            </a:r>
            <a:r>
              <a:rPr lang="en-US" sz="2200" dirty="0" smtClean="0"/>
              <a:t>. </a:t>
            </a:r>
          </a:p>
          <a:p>
            <a:r>
              <a:rPr lang="en-US" sz="2200" dirty="0" smtClean="0"/>
              <a:t>We can have </a:t>
            </a:r>
            <a:r>
              <a:rPr lang="en-US" sz="2200" b="1" dirty="0" smtClean="0"/>
              <a:t>multiple filters </a:t>
            </a:r>
            <a:r>
              <a:rPr lang="en-US" sz="2200" dirty="0" smtClean="0"/>
              <a:t>in each convolutional layer, each producing an output.  </a:t>
            </a:r>
          </a:p>
          <a:p>
            <a:r>
              <a:rPr lang="en-US" sz="2200" dirty="0" smtClean="0"/>
              <a:t>If it is an intermediate layer, it can have </a:t>
            </a:r>
            <a:r>
              <a:rPr lang="en-US" sz="2200" b="1" dirty="0" smtClean="0"/>
              <a:t>multiple inputs</a:t>
            </a:r>
            <a:r>
              <a:rPr lang="en-US" sz="2200" dirty="0" smtClean="0"/>
              <a:t>! </a:t>
            </a:r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Parallelogram 5"/>
          <p:cNvSpPr/>
          <p:nvPr/>
        </p:nvSpPr>
        <p:spPr>
          <a:xfrm>
            <a:off x="1524000" y="3657600"/>
            <a:ext cx="1524000" cy="1066800"/>
          </a:xfrm>
          <a:prstGeom prst="parallelogram">
            <a:avLst>
              <a:gd name="adj" fmla="val 16429"/>
            </a:avLst>
          </a:prstGeom>
          <a:solidFill>
            <a:srgbClr val="72A4E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1676400" y="3886200"/>
            <a:ext cx="1524000" cy="1066800"/>
          </a:xfrm>
          <a:prstGeom prst="parallelogram">
            <a:avLst>
              <a:gd name="adj" fmla="val 16429"/>
            </a:avLst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62400" y="3810000"/>
            <a:ext cx="1752600" cy="762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none" dirty="0" smtClean="0"/>
              <a:t>Convolutional Layer</a:t>
            </a:r>
            <a:endParaRPr lang="en-US" sz="2000" b="1" u="none" dirty="0"/>
          </a:p>
        </p:txBody>
      </p:sp>
      <p:sp>
        <p:nvSpPr>
          <p:cNvPr id="10" name="Right Arrow 9"/>
          <p:cNvSpPr/>
          <p:nvPr/>
        </p:nvSpPr>
        <p:spPr>
          <a:xfrm>
            <a:off x="3413760" y="402844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/>
        </p:nvSpPr>
        <p:spPr>
          <a:xfrm>
            <a:off x="4191000" y="4724400"/>
            <a:ext cx="990600" cy="685800"/>
          </a:xfrm>
          <a:prstGeom prst="parallelogram">
            <a:avLst>
              <a:gd name="adj" fmla="val 16429"/>
            </a:avLst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/>
              <a:t>Filter</a:t>
            </a:r>
            <a:endParaRPr lang="en-US" u="none" dirty="0"/>
          </a:p>
        </p:txBody>
      </p:sp>
      <p:sp>
        <p:nvSpPr>
          <p:cNvPr id="13" name="Parallelogram 12"/>
          <p:cNvSpPr/>
          <p:nvPr/>
        </p:nvSpPr>
        <p:spPr>
          <a:xfrm>
            <a:off x="6324600" y="3733800"/>
            <a:ext cx="1524000" cy="1066800"/>
          </a:xfrm>
          <a:prstGeom prst="parallelogram">
            <a:avLst>
              <a:gd name="adj" fmla="val 16429"/>
            </a:avLst>
          </a:prstGeom>
          <a:solidFill>
            <a:schemeClr val="bg1"/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867400" y="4038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/>
        </p:nvSpPr>
        <p:spPr>
          <a:xfrm>
            <a:off x="4343400" y="4876800"/>
            <a:ext cx="990600" cy="685800"/>
          </a:xfrm>
          <a:prstGeom prst="parallelogram">
            <a:avLst>
              <a:gd name="adj" fmla="val 16429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/>
              <a:t>Filter</a:t>
            </a:r>
            <a:endParaRPr lang="en-US" u="none" dirty="0"/>
          </a:p>
        </p:txBody>
      </p:sp>
      <p:sp>
        <p:nvSpPr>
          <p:cNvPr id="16" name="Parallelogram 15"/>
          <p:cNvSpPr/>
          <p:nvPr/>
        </p:nvSpPr>
        <p:spPr>
          <a:xfrm>
            <a:off x="4495800" y="5029200"/>
            <a:ext cx="990600" cy="685800"/>
          </a:xfrm>
          <a:prstGeom prst="parallelogram">
            <a:avLst>
              <a:gd name="adj" fmla="val 16429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/>
              <a:t>Filter</a:t>
            </a:r>
            <a:endParaRPr lang="en-US" u="none" dirty="0"/>
          </a:p>
        </p:txBody>
      </p:sp>
      <p:sp>
        <p:nvSpPr>
          <p:cNvPr id="17" name="Parallelogram 16"/>
          <p:cNvSpPr/>
          <p:nvPr/>
        </p:nvSpPr>
        <p:spPr>
          <a:xfrm>
            <a:off x="4648200" y="5181600"/>
            <a:ext cx="990600" cy="685800"/>
          </a:xfrm>
          <a:prstGeom prst="parallelogram">
            <a:avLst>
              <a:gd name="adj" fmla="val 16429"/>
            </a:avLst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/>
              <a:t>Filter</a:t>
            </a:r>
            <a:endParaRPr lang="en-US" u="none" dirty="0"/>
          </a:p>
        </p:txBody>
      </p:sp>
      <p:sp>
        <p:nvSpPr>
          <p:cNvPr id="18" name="Parallelogram 17"/>
          <p:cNvSpPr/>
          <p:nvPr/>
        </p:nvSpPr>
        <p:spPr>
          <a:xfrm>
            <a:off x="6477000" y="3886200"/>
            <a:ext cx="1524000" cy="1066800"/>
          </a:xfrm>
          <a:prstGeom prst="parallelogram">
            <a:avLst>
              <a:gd name="adj" fmla="val 16429"/>
            </a:avLst>
          </a:prstGeom>
          <a:solidFill>
            <a:schemeClr val="bg2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6629400" y="4038600"/>
            <a:ext cx="1524000" cy="1066800"/>
          </a:xfrm>
          <a:prstGeom prst="parallelogram">
            <a:avLst>
              <a:gd name="adj" fmla="val 16429"/>
            </a:avLst>
          </a:prstGeom>
          <a:solidFill>
            <a:schemeClr val="bg2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/>
          <p:cNvSpPr/>
          <p:nvPr/>
        </p:nvSpPr>
        <p:spPr>
          <a:xfrm>
            <a:off x="6781800" y="4191000"/>
            <a:ext cx="1524000" cy="1066800"/>
          </a:xfrm>
          <a:prstGeom prst="parallelogram">
            <a:avLst>
              <a:gd name="adj" fmla="val 16429"/>
            </a:avLst>
          </a:prstGeom>
          <a:solidFill>
            <a:schemeClr val="bg2"/>
          </a:solidFill>
          <a:ln w="5715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/>
          <p:cNvSpPr/>
          <p:nvPr/>
        </p:nvSpPr>
        <p:spPr>
          <a:xfrm>
            <a:off x="6934200" y="4343400"/>
            <a:ext cx="1524000" cy="1066800"/>
          </a:xfrm>
          <a:prstGeom prst="parallelogram">
            <a:avLst>
              <a:gd name="adj" fmla="val 16429"/>
            </a:avLst>
          </a:prstGeom>
          <a:solidFill>
            <a:schemeClr val="bg1"/>
          </a:solidFill>
          <a:ln w="57150">
            <a:solidFill>
              <a:srgbClr val="BBFF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/>
          <p:cNvSpPr/>
          <p:nvPr/>
        </p:nvSpPr>
        <p:spPr>
          <a:xfrm>
            <a:off x="7086600" y="4495800"/>
            <a:ext cx="1524000" cy="1066800"/>
          </a:xfrm>
          <a:prstGeom prst="parallelogram">
            <a:avLst>
              <a:gd name="adj" fmla="val 16429"/>
            </a:avLst>
          </a:prstGeom>
          <a:solidFill>
            <a:schemeClr val="bg2"/>
          </a:solidFill>
          <a:ln w="57150">
            <a:solidFill>
              <a:srgbClr val="7AF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allelogram 26"/>
          <p:cNvSpPr/>
          <p:nvPr/>
        </p:nvSpPr>
        <p:spPr>
          <a:xfrm>
            <a:off x="7239000" y="4648200"/>
            <a:ext cx="1524000" cy="1066800"/>
          </a:xfrm>
          <a:prstGeom prst="parallelogram">
            <a:avLst>
              <a:gd name="adj" fmla="val 16429"/>
            </a:avLst>
          </a:prstGeom>
          <a:solidFill>
            <a:schemeClr val="bg2"/>
          </a:solidFill>
          <a:ln w="57150">
            <a:solidFill>
              <a:srgbClr val="3A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/>
          <p:cNvSpPr/>
          <p:nvPr/>
        </p:nvSpPr>
        <p:spPr>
          <a:xfrm>
            <a:off x="7391400" y="4800600"/>
            <a:ext cx="1524000" cy="1066800"/>
          </a:xfrm>
          <a:prstGeom prst="parallelogram">
            <a:avLst>
              <a:gd name="adj" fmla="val 16429"/>
            </a:avLst>
          </a:prstGeom>
          <a:solidFill>
            <a:schemeClr val="bg2"/>
          </a:solidFill>
          <a:ln w="57150">
            <a:solidFill>
              <a:srgbClr val="258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600" y="5257800"/>
            <a:ext cx="2057400" cy="800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/>
              <a:t>One can add nonlinearity at the output of convolutional layer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283782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</a:rPr>
              <a:t>Recap: Multi-Layer </a:t>
            </a:r>
            <a:r>
              <a:rPr lang="en-US" dirty="0" err="1" smtClean="0">
                <a:latin typeface="Calibri" pitchFamily="34" charset="0"/>
              </a:rPr>
              <a:t>Perceptrons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95400"/>
            <a:ext cx="762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Multi-layer network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  <a:latin typeface="Calibri" pitchFamily="34" charset="0"/>
              </a:rPr>
              <a:t>Different rules for training it </a:t>
            </a:r>
            <a:endParaRPr lang="en-US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Three layer network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A global </a:t>
            </a:r>
            <a:r>
              <a:rPr lang="en-US" dirty="0" err="1" smtClean="0">
                <a:solidFill>
                  <a:schemeClr val="accent2"/>
                </a:solidFill>
                <a:latin typeface="Calibri" pitchFamily="34" charset="0"/>
              </a:rPr>
              <a:t>approximator</a:t>
            </a: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The Back-propagation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Forward step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Back propagation of errors </a:t>
            </a:r>
          </a:p>
          <a:p>
            <a:pPr>
              <a:lnSpc>
                <a:spcPct val="80000"/>
              </a:lnSpc>
            </a:pPr>
            <a:endParaRPr lang="en-US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Congrats! Now you know the hardest concept about neural networks!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Today: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Convolutional Neural Networks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Recurrent Neural Networks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90A62C-F7EB-4847-AE6C-B5EDD3F056E7}" type="slidenum">
              <a:rPr lang="en-US"/>
              <a:pPr/>
              <a:t>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60561" y="1447800"/>
            <a:ext cx="3454839" cy="2312432"/>
            <a:chOff x="5599913" y="3472934"/>
            <a:chExt cx="3454839" cy="2312432"/>
          </a:xfrm>
        </p:grpSpPr>
        <p:grpSp>
          <p:nvGrpSpPr>
            <p:cNvPr id="8" name="Group 51"/>
            <p:cNvGrpSpPr>
              <a:grpSpLocks/>
            </p:cNvGrpSpPr>
            <p:nvPr/>
          </p:nvGrpSpPr>
          <p:grpSpPr bwMode="auto">
            <a:xfrm>
              <a:off x="6248400" y="3543300"/>
              <a:ext cx="2209800" cy="2171700"/>
              <a:chOff x="1872" y="2496"/>
              <a:chExt cx="1392" cy="1368"/>
            </a:xfrm>
          </p:grpSpPr>
          <p:grpSp>
            <p:nvGrpSpPr>
              <p:cNvPr id="13" name="Group 26"/>
              <p:cNvGrpSpPr>
                <a:grpSpLocks/>
              </p:cNvGrpSpPr>
              <p:nvPr/>
            </p:nvGrpSpPr>
            <p:grpSpPr bwMode="auto">
              <a:xfrm>
                <a:off x="1872" y="3720"/>
                <a:ext cx="1392" cy="144"/>
                <a:chOff x="1872" y="3720"/>
                <a:chExt cx="1392" cy="144"/>
              </a:xfrm>
            </p:grpSpPr>
            <p:sp>
              <p:nvSpPr>
                <p:cNvPr id="43" name="Oval 10"/>
                <p:cNvSpPr>
                  <a:spLocks noChangeArrowheads="1"/>
                </p:cNvSpPr>
                <p:nvPr/>
              </p:nvSpPr>
              <p:spPr bwMode="auto">
                <a:xfrm>
                  <a:off x="1872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Oval 11"/>
                <p:cNvSpPr>
                  <a:spLocks noChangeArrowheads="1"/>
                </p:cNvSpPr>
                <p:nvPr/>
              </p:nvSpPr>
              <p:spPr bwMode="auto">
                <a:xfrm>
                  <a:off x="2256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Oval 12"/>
                <p:cNvSpPr>
                  <a:spLocks noChangeArrowheads="1"/>
                </p:cNvSpPr>
                <p:nvPr/>
              </p:nvSpPr>
              <p:spPr bwMode="auto">
                <a:xfrm>
                  <a:off x="2832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Oval 13"/>
                <p:cNvSpPr>
                  <a:spLocks noChangeArrowheads="1"/>
                </p:cNvSpPr>
                <p:nvPr/>
              </p:nvSpPr>
              <p:spPr bwMode="auto">
                <a:xfrm>
                  <a:off x="3120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Oval 14"/>
                <p:cNvSpPr>
                  <a:spLocks noChangeArrowheads="1"/>
                </p:cNvSpPr>
                <p:nvPr/>
              </p:nvSpPr>
              <p:spPr bwMode="auto">
                <a:xfrm>
                  <a:off x="2544" y="3720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25"/>
              <p:cNvGrpSpPr>
                <a:grpSpLocks/>
              </p:cNvGrpSpPr>
              <p:nvPr/>
            </p:nvGrpSpPr>
            <p:grpSpPr bwMode="auto">
              <a:xfrm>
                <a:off x="2016" y="3108"/>
                <a:ext cx="1056" cy="144"/>
                <a:chOff x="2016" y="3168"/>
                <a:chExt cx="1056" cy="144"/>
              </a:xfrm>
            </p:grpSpPr>
            <p:sp>
              <p:nvSpPr>
                <p:cNvPr id="40" name="Oval 16"/>
                <p:cNvSpPr>
                  <a:spLocks noChangeArrowheads="1"/>
                </p:cNvSpPr>
                <p:nvPr/>
              </p:nvSpPr>
              <p:spPr bwMode="auto">
                <a:xfrm>
                  <a:off x="2016" y="3168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Oval 17"/>
                <p:cNvSpPr>
                  <a:spLocks noChangeArrowheads="1"/>
                </p:cNvSpPr>
                <p:nvPr/>
              </p:nvSpPr>
              <p:spPr bwMode="auto">
                <a:xfrm>
                  <a:off x="2928" y="3168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Oval 19"/>
                <p:cNvSpPr>
                  <a:spLocks noChangeArrowheads="1"/>
                </p:cNvSpPr>
                <p:nvPr/>
              </p:nvSpPr>
              <p:spPr bwMode="auto">
                <a:xfrm>
                  <a:off x="2496" y="3168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27"/>
              <p:cNvGrpSpPr>
                <a:grpSpLocks/>
              </p:cNvGrpSpPr>
              <p:nvPr/>
            </p:nvGrpSpPr>
            <p:grpSpPr bwMode="auto">
              <a:xfrm>
                <a:off x="2208" y="2496"/>
                <a:ext cx="624" cy="144"/>
                <a:chOff x="2208" y="2496"/>
                <a:chExt cx="624" cy="144"/>
              </a:xfrm>
            </p:grpSpPr>
            <p:sp>
              <p:nvSpPr>
                <p:cNvPr id="38" name="Oval 21"/>
                <p:cNvSpPr>
                  <a:spLocks noChangeArrowheads="1"/>
                </p:cNvSpPr>
                <p:nvPr/>
              </p:nvSpPr>
              <p:spPr bwMode="auto">
                <a:xfrm>
                  <a:off x="2208" y="2496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Oval 24"/>
                <p:cNvSpPr>
                  <a:spLocks noChangeArrowheads="1"/>
                </p:cNvSpPr>
                <p:nvPr/>
              </p:nvSpPr>
              <p:spPr bwMode="auto">
                <a:xfrm>
                  <a:off x="2688" y="2496"/>
                  <a:ext cx="144" cy="144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cxnSp>
            <p:nvCxnSpPr>
              <p:cNvPr id="16" name="AutoShape 28"/>
              <p:cNvCxnSpPr>
                <a:cxnSpLocks noChangeShapeType="1"/>
                <a:stCxn id="39" idx="4"/>
                <a:endCxn id="41" idx="0"/>
              </p:cNvCxnSpPr>
              <p:nvPr/>
            </p:nvCxnSpPr>
            <p:spPr bwMode="auto">
              <a:xfrm>
                <a:off x="2760" y="2640"/>
                <a:ext cx="240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AutoShape 29"/>
              <p:cNvCxnSpPr>
                <a:cxnSpLocks noChangeShapeType="1"/>
                <a:stCxn id="39" idx="4"/>
                <a:endCxn id="42" idx="0"/>
              </p:cNvCxnSpPr>
              <p:nvPr/>
            </p:nvCxnSpPr>
            <p:spPr bwMode="auto">
              <a:xfrm flipH="1">
                <a:off x="2568" y="2640"/>
                <a:ext cx="19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AutoShape 30"/>
              <p:cNvCxnSpPr>
                <a:cxnSpLocks noChangeShapeType="1"/>
                <a:stCxn id="39" idx="4"/>
                <a:endCxn id="40" idx="0"/>
              </p:cNvCxnSpPr>
              <p:nvPr/>
            </p:nvCxnSpPr>
            <p:spPr bwMode="auto">
              <a:xfrm flipH="1">
                <a:off x="2088" y="2640"/>
                <a:ext cx="67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AutoShape 31"/>
              <p:cNvCxnSpPr>
                <a:cxnSpLocks noChangeShapeType="1"/>
                <a:stCxn id="38" idx="4"/>
                <a:endCxn id="41" idx="0"/>
              </p:cNvCxnSpPr>
              <p:nvPr/>
            </p:nvCxnSpPr>
            <p:spPr bwMode="auto">
              <a:xfrm>
                <a:off x="2280" y="2640"/>
                <a:ext cx="720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AutoShape 32"/>
              <p:cNvCxnSpPr>
                <a:cxnSpLocks noChangeShapeType="1"/>
                <a:stCxn id="38" idx="4"/>
                <a:endCxn id="42" idx="0"/>
              </p:cNvCxnSpPr>
              <p:nvPr/>
            </p:nvCxnSpPr>
            <p:spPr bwMode="auto">
              <a:xfrm>
                <a:off x="2280" y="2640"/>
                <a:ext cx="288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AutoShape 33"/>
              <p:cNvCxnSpPr>
                <a:cxnSpLocks noChangeShapeType="1"/>
                <a:stCxn id="38" idx="4"/>
                <a:endCxn id="40" idx="0"/>
              </p:cNvCxnSpPr>
              <p:nvPr/>
            </p:nvCxnSpPr>
            <p:spPr bwMode="auto">
              <a:xfrm flipH="1">
                <a:off x="2088" y="2640"/>
                <a:ext cx="19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AutoShape 34"/>
              <p:cNvCxnSpPr>
                <a:cxnSpLocks noChangeShapeType="1"/>
                <a:stCxn id="40" idx="4"/>
                <a:endCxn id="43" idx="0"/>
              </p:cNvCxnSpPr>
              <p:nvPr/>
            </p:nvCxnSpPr>
            <p:spPr bwMode="auto">
              <a:xfrm flipH="1">
                <a:off x="1944" y="3252"/>
                <a:ext cx="144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AutoShape 35"/>
              <p:cNvCxnSpPr>
                <a:cxnSpLocks noChangeShapeType="1"/>
                <a:stCxn id="40" idx="4"/>
                <a:endCxn id="44" idx="0"/>
              </p:cNvCxnSpPr>
              <p:nvPr/>
            </p:nvCxnSpPr>
            <p:spPr bwMode="auto">
              <a:xfrm>
                <a:off x="2088" y="3252"/>
                <a:ext cx="240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AutoShape 36"/>
              <p:cNvCxnSpPr>
                <a:cxnSpLocks noChangeShapeType="1"/>
                <a:stCxn id="40" idx="4"/>
                <a:endCxn id="47" idx="0"/>
              </p:cNvCxnSpPr>
              <p:nvPr/>
            </p:nvCxnSpPr>
            <p:spPr bwMode="auto">
              <a:xfrm>
                <a:off x="2088" y="3252"/>
                <a:ext cx="528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AutoShape 37"/>
              <p:cNvCxnSpPr>
                <a:cxnSpLocks noChangeShapeType="1"/>
                <a:stCxn id="40" idx="4"/>
                <a:endCxn id="45" idx="0"/>
              </p:cNvCxnSpPr>
              <p:nvPr/>
            </p:nvCxnSpPr>
            <p:spPr bwMode="auto">
              <a:xfrm>
                <a:off x="2088" y="3252"/>
                <a:ext cx="816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AutoShape 38"/>
              <p:cNvCxnSpPr>
                <a:cxnSpLocks noChangeShapeType="1"/>
                <a:stCxn id="40" idx="4"/>
                <a:endCxn id="46" idx="0"/>
              </p:cNvCxnSpPr>
              <p:nvPr/>
            </p:nvCxnSpPr>
            <p:spPr bwMode="auto">
              <a:xfrm>
                <a:off x="2088" y="3252"/>
                <a:ext cx="1104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AutoShape 40"/>
              <p:cNvCxnSpPr>
                <a:cxnSpLocks noChangeShapeType="1"/>
                <a:endCxn id="47" idx="0"/>
              </p:cNvCxnSpPr>
              <p:nvPr/>
            </p:nvCxnSpPr>
            <p:spPr bwMode="auto">
              <a:xfrm>
                <a:off x="2560" y="3268"/>
                <a:ext cx="56" cy="45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AutoShape 41"/>
              <p:cNvCxnSpPr>
                <a:cxnSpLocks noChangeShapeType="1"/>
                <a:stCxn id="42" idx="4"/>
                <a:endCxn id="44" idx="0"/>
              </p:cNvCxnSpPr>
              <p:nvPr/>
            </p:nvCxnSpPr>
            <p:spPr bwMode="auto">
              <a:xfrm flipH="1">
                <a:off x="2328" y="3252"/>
                <a:ext cx="240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AutoShape 42"/>
              <p:cNvCxnSpPr>
                <a:cxnSpLocks noChangeShapeType="1"/>
                <a:endCxn id="43" idx="0"/>
              </p:cNvCxnSpPr>
              <p:nvPr/>
            </p:nvCxnSpPr>
            <p:spPr bwMode="auto">
              <a:xfrm flipH="1">
                <a:off x="1944" y="3268"/>
                <a:ext cx="616" cy="45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AutoShape 43"/>
              <p:cNvCxnSpPr>
                <a:cxnSpLocks noChangeShapeType="1"/>
              </p:cNvCxnSpPr>
              <p:nvPr/>
            </p:nvCxnSpPr>
            <p:spPr bwMode="auto">
              <a:xfrm>
                <a:off x="2544" y="3264"/>
                <a:ext cx="312" cy="45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AutoShape 44"/>
              <p:cNvCxnSpPr>
                <a:cxnSpLocks noChangeShapeType="1"/>
                <a:stCxn id="41" idx="4"/>
                <a:endCxn id="46" idx="0"/>
              </p:cNvCxnSpPr>
              <p:nvPr/>
            </p:nvCxnSpPr>
            <p:spPr bwMode="auto">
              <a:xfrm>
                <a:off x="3000" y="3252"/>
                <a:ext cx="19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AutoShape 45"/>
              <p:cNvCxnSpPr>
                <a:cxnSpLocks noChangeShapeType="1"/>
                <a:stCxn id="41" idx="4"/>
                <a:endCxn id="45" idx="0"/>
              </p:cNvCxnSpPr>
              <p:nvPr/>
            </p:nvCxnSpPr>
            <p:spPr bwMode="auto">
              <a:xfrm flipH="1">
                <a:off x="2904" y="3252"/>
                <a:ext cx="96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AutoShape 46"/>
              <p:cNvCxnSpPr>
                <a:cxnSpLocks noChangeShapeType="1"/>
                <a:stCxn id="41" idx="4"/>
                <a:endCxn id="47" idx="0"/>
              </p:cNvCxnSpPr>
              <p:nvPr/>
            </p:nvCxnSpPr>
            <p:spPr bwMode="auto">
              <a:xfrm flipH="1">
                <a:off x="2616" y="3252"/>
                <a:ext cx="384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AutoShape 47"/>
              <p:cNvCxnSpPr>
                <a:cxnSpLocks noChangeShapeType="1"/>
                <a:stCxn id="41" idx="4"/>
                <a:endCxn id="44" idx="0"/>
              </p:cNvCxnSpPr>
              <p:nvPr/>
            </p:nvCxnSpPr>
            <p:spPr bwMode="auto">
              <a:xfrm flipH="1">
                <a:off x="2328" y="3252"/>
                <a:ext cx="672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48"/>
              <p:cNvCxnSpPr>
                <a:cxnSpLocks noChangeShapeType="1"/>
                <a:stCxn id="41" idx="4"/>
                <a:endCxn id="43" idx="7"/>
              </p:cNvCxnSpPr>
              <p:nvPr/>
            </p:nvCxnSpPr>
            <p:spPr bwMode="auto">
              <a:xfrm flipH="1">
                <a:off x="1995" y="3252"/>
                <a:ext cx="1005" cy="48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AutoShape 49"/>
              <p:cNvCxnSpPr>
                <a:cxnSpLocks noChangeShapeType="1"/>
                <a:stCxn id="42" idx="4"/>
                <a:endCxn id="46" idx="0"/>
              </p:cNvCxnSpPr>
              <p:nvPr/>
            </p:nvCxnSpPr>
            <p:spPr bwMode="auto">
              <a:xfrm>
                <a:off x="2568" y="3252"/>
                <a:ext cx="624" cy="4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Line 50"/>
              <p:cNvSpPr>
                <a:spLocks noChangeShapeType="1"/>
              </p:cNvSpPr>
              <p:nvPr/>
            </p:nvSpPr>
            <p:spPr bwMode="auto">
              <a:xfrm flipV="1">
                <a:off x="1872" y="2688"/>
                <a:ext cx="0" cy="110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99913" y="3506082"/>
              <a:ext cx="1105687" cy="36933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en-US" sz="1800" u="none" dirty="0">
                  <a:latin typeface="+mn-lt"/>
                </a:rPr>
                <a:t>activation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69949" y="5416034"/>
              <a:ext cx="684803" cy="36933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en-US" sz="1800" u="none" dirty="0" smtClean="0">
                  <a:latin typeface="+mn-lt"/>
                </a:rPr>
                <a:t>Input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92015" y="4444484"/>
              <a:ext cx="862737" cy="36933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en-US" sz="1800" u="none" dirty="0" smtClean="0">
                  <a:latin typeface="+mn-lt"/>
                </a:rPr>
                <a:t>Hidden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98427" y="3472934"/>
              <a:ext cx="856325" cy="369332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accent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en-US" sz="1800" u="none" dirty="0" smtClean="0">
                  <a:latin typeface="+mn-lt"/>
                </a:rPr>
                <a:t>Output</a:t>
              </a:r>
              <a:endParaRPr lang="en-US" sz="18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98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4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4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4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4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handle variable sized inputs? </a:t>
            </a:r>
          </a:p>
          <a:p>
            <a:pPr lvl="1"/>
            <a:r>
              <a:rPr lang="en-US" dirty="0" smtClean="0"/>
              <a:t>A layer which reduces inputs of different size, to a fixed size.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Pooling 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80" y="2951480"/>
            <a:ext cx="254765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328873" y="6093023"/>
            <a:ext cx="27366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Marc'Aurelio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Ranzato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935619"/>
            <a:ext cx="4009930" cy="308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49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to handle variable sized inputs? </a:t>
                </a:r>
              </a:p>
              <a:p>
                <a:pPr lvl="1"/>
                <a:r>
                  <a:rPr lang="en-US" dirty="0" smtClean="0"/>
                  <a:t>A layer which reduces inputs of different size, to a fixed size.</a:t>
                </a:r>
              </a:p>
              <a:p>
                <a:pPr lvl="1"/>
                <a:r>
                  <a:rPr lang="en-US" b="1" dirty="0" smtClean="0">
                    <a:solidFill>
                      <a:srgbClr val="FF0000"/>
                    </a:solidFill>
                  </a:rPr>
                  <a:t>Pooling  </a:t>
                </a:r>
                <a:endParaRPr lang="en-US" dirty="0"/>
              </a:p>
              <a:p>
                <a:pPr lvl="1"/>
                <a:r>
                  <a:rPr lang="en-US" dirty="0" smtClean="0"/>
                  <a:t>Different variations </a:t>
                </a:r>
              </a:p>
              <a:p>
                <a:pPr lvl="2"/>
                <a:r>
                  <a:rPr lang="en-US" dirty="0" smtClean="0">
                    <a:solidFill>
                      <a:schemeClr val="tx1"/>
                    </a:solidFill>
                  </a:rPr>
                  <a:t>Max pooling </a:t>
                </a:r>
              </a:p>
              <a:p>
                <a:pPr marL="914400" lvl="2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max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lim>
                    </m:limLow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h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 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 smtClean="0">
                    <a:solidFill>
                      <a:schemeClr val="tx1"/>
                    </a:solidFill>
                  </a:rPr>
                  <a:t>Average pooling </a:t>
                </a:r>
              </a:p>
              <a:p>
                <a:pPr marL="914400" lvl="2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limLow>
                      <m:limLow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∑</m:t>
                        </m:r>
                      </m:e>
                      <m:li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∈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lim>
                    </m:limLow>
                    <m:r>
                      <a:rPr lang="en-US" b="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h</m:t>
                        </m:r>
                      </m:e>
                    </m:acc>
                    <m:r>
                      <a:rPr lang="en-US" b="0" i="1">
                        <a:solidFill>
                          <a:schemeClr val="tx1"/>
                        </a:solidFill>
                        <a:latin typeface="Cambria Math"/>
                      </a:rPr>
                      <m:t> [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/>
                      </a:rPr>
                      <m:t>𝑖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 smtClean="0">
                    <a:solidFill>
                      <a:schemeClr val="tx1"/>
                    </a:solidFill>
                  </a:rPr>
                  <a:t>L2-pooling </a:t>
                </a:r>
              </a:p>
              <a:p>
                <a:pPr marL="914400" lvl="2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∑</m:t>
                            </m:r>
                          </m:e>
                          <m:lim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∈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)</m:t>
                            </m:r>
                          </m:lim>
                        </m:limLow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h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[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]</m:t>
                        </m:r>
                      </m:e>
                    </m:ra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 err="1" smtClean="0">
                    <a:solidFill>
                      <a:schemeClr val="tx1"/>
                    </a:solidFill>
                  </a:rPr>
                  <a:t>etc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78" r="-255" b="-4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8192" name="Group 8191"/>
          <p:cNvGrpSpPr/>
          <p:nvPr/>
        </p:nvGrpSpPr>
        <p:grpSpPr>
          <a:xfrm>
            <a:off x="5334000" y="3048000"/>
            <a:ext cx="3066875" cy="1807801"/>
            <a:chOff x="3847571" y="4167318"/>
            <a:chExt cx="3066875" cy="1807801"/>
          </a:xfrm>
        </p:grpSpPr>
        <p:sp>
          <p:nvSpPr>
            <p:cNvPr id="7" name="Parallelogram 6"/>
            <p:cNvSpPr/>
            <p:nvPr/>
          </p:nvSpPr>
          <p:spPr>
            <a:xfrm rot="20653039">
              <a:off x="3847571" y="4189012"/>
              <a:ext cx="1524000" cy="1432086"/>
            </a:xfrm>
            <a:prstGeom prst="parallelogram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/>
            <p:cNvSpPr/>
            <p:nvPr/>
          </p:nvSpPr>
          <p:spPr>
            <a:xfrm rot="20653039">
              <a:off x="5810954" y="5103592"/>
              <a:ext cx="1103492" cy="858521"/>
            </a:xfrm>
            <a:prstGeom prst="parallelogram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10" idx="1"/>
              <a:endCxn id="10" idx="3"/>
            </p:cNvCxnSpPr>
            <p:nvPr/>
          </p:nvCxnSpPr>
          <p:spPr>
            <a:xfrm>
              <a:off x="6349215" y="5090586"/>
              <a:ext cx="26970" cy="88453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5"/>
              <a:endCxn id="10" idx="2"/>
            </p:cNvCxnSpPr>
            <p:nvPr/>
          </p:nvCxnSpPr>
          <p:spPr>
            <a:xfrm flipV="1">
              <a:off x="5935024" y="5411972"/>
              <a:ext cx="855352" cy="24176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5"/>
              <a:endCxn id="7" idx="2"/>
            </p:cNvCxnSpPr>
            <p:nvPr/>
          </p:nvCxnSpPr>
          <p:spPr>
            <a:xfrm flipV="1">
              <a:off x="4048561" y="4746488"/>
              <a:ext cx="1122020" cy="31713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1"/>
              <a:endCxn id="7" idx="3"/>
            </p:cNvCxnSpPr>
            <p:nvPr/>
          </p:nvCxnSpPr>
          <p:spPr>
            <a:xfrm>
              <a:off x="4587077" y="4167318"/>
              <a:ext cx="44988" cy="14754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7" idx="1"/>
              <a:endCxn id="10" idx="1"/>
            </p:cNvCxnSpPr>
            <p:nvPr/>
          </p:nvCxnSpPr>
          <p:spPr>
            <a:xfrm>
              <a:off x="4587077" y="4167318"/>
              <a:ext cx="1762138" cy="92326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048561" y="4343400"/>
              <a:ext cx="1886463" cy="89958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" idx="5"/>
              <a:endCxn id="10" idx="5"/>
            </p:cNvCxnSpPr>
            <p:nvPr/>
          </p:nvCxnSpPr>
          <p:spPr>
            <a:xfrm>
              <a:off x="4048561" y="5063622"/>
              <a:ext cx="1886463" cy="59011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622071" y="4909014"/>
              <a:ext cx="1312953" cy="44703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9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stage structure: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Whole system: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 rot="18627426">
            <a:off x="57359" y="4437276"/>
            <a:ext cx="2183449" cy="1558925"/>
          </a:xfrm>
        </p:spPr>
        <p:txBody>
          <a:bodyPr/>
          <a:lstStyle/>
          <a:p>
            <a:r>
              <a:rPr lang="en-US" dirty="0" smtClean="0"/>
              <a:t>An example system :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35553" y="6096000"/>
            <a:ext cx="2034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Druv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Bhatra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88" y="4181221"/>
            <a:ext cx="6937172" cy="214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048000" y="1828800"/>
            <a:ext cx="3184905" cy="823558"/>
            <a:chOff x="2230120" y="1981200"/>
            <a:chExt cx="5008880" cy="1295400"/>
          </a:xfrm>
        </p:grpSpPr>
        <p:sp>
          <p:nvSpPr>
            <p:cNvPr id="7" name="Rectangle 6"/>
            <p:cNvSpPr/>
            <p:nvPr/>
          </p:nvSpPr>
          <p:spPr>
            <a:xfrm>
              <a:off x="2743200" y="1981200"/>
              <a:ext cx="4038600" cy="1295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37840" y="2199640"/>
              <a:ext cx="1305560" cy="838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err="1" smtClean="0"/>
                <a:t>Convol</a:t>
              </a:r>
              <a:r>
                <a:rPr lang="en-US" sz="1600" b="1" u="none" dirty="0" smtClean="0"/>
                <a:t>.</a:t>
              </a:r>
              <a:r>
                <a:rPr lang="en-US" b="1" u="none" dirty="0" smtClean="0"/>
                <a:t> </a:t>
              </a:r>
              <a:endParaRPr lang="en-US" sz="1050" b="1" u="none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46040" y="2199640"/>
              <a:ext cx="1305560" cy="838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Pooling</a:t>
              </a:r>
              <a:endParaRPr lang="en-US" sz="1050" b="1" u="none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230120" y="2494280"/>
              <a:ext cx="762000" cy="304800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373880" y="2494280"/>
              <a:ext cx="762000" cy="304800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6477000" y="2494280"/>
              <a:ext cx="762000" cy="304800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75308" y="3124200"/>
            <a:ext cx="7185565" cy="838200"/>
            <a:chOff x="1475308" y="3124200"/>
            <a:chExt cx="7185565" cy="838200"/>
          </a:xfrm>
        </p:grpSpPr>
        <p:sp>
          <p:nvSpPr>
            <p:cNvPr id="18" name="Rectangle 17"/>
            <p:cNvSpPr/>
            <p:nvPr/>
          </p:nvSpPr>
          <p:spPr>
            <a:xfrm>
              <a:off x="2458720" y="3190240"/>
              <a:ext cx="851859" cy="665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S</a:t>
              </a:r>
              <a:r>
                <a:rPr lang="en-US" sz="1600" b="1" u="none" dirty="0"/>
                <a:t>tage </a:t>
              </a:r>
              <a:r>
                <a:rPr lang="en-US" sz="1600" b="1" u="none" dirty="0" smtClean="0"/>
                <a:t>1</a:t>
              </a:r>
              <a:endParaRPr lang="en-US" sz="1600" b="1" u="none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3941" y="3200400"/>
              <a:ext cx="851859" cy="665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Stage 2</a:t>
              </a:r>
              <a:endParaRPr lang="en-US" sz="1600" b="1" u="none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63141" y="3200400"/>
              <a:ext cx="851859" cy="665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Stage 3</a:t>
              </a:r>
              <a:endParaRPr lang="en-US" sz="1600" b="1" u="none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0" y="3124200"/>
              <a:ext cx="1309059" cy="8382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Fully Connected Layer</a:t>
              </a:r>
              <a:endParaRPr lang="en-US" sz="1600" b="1" u="none" dirty="0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3315659" y="343334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4516120" y="3449320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735320" y="344350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7430459" y="345366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2087880" y="345366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75308" y="3286780"/>
              <a:ext cx="8665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u="none" dirty="0" smtClean="0"/>
                <a:t>Input Image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794301" y="3288941"/>
              <a:ext cx="8665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u="none" dirty="0" smtClean="0"/>
                <a:t>Class Label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00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 </a:t>
            </a:r>
            <a:r>
              <a:rPr lang="en-US" dirty="0" err="1" smtClean="0"/>
              <a:t>ConvNet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84191" y="1111196"/>
                <a:ext cx="7759809" cy="4525963"/>
              </a:xfrm>
            </p:spPr>
            <p:txBody>
              <a:bodyPr/>
              <a:lstStyle/>
              <a:p>
                <a:r>
                  <a:rPr lang="en-US" sz="2000" dirty="0" smtClean="0"/>
                  <a:t>The same procedure from Back-propagation applies here. </a:t>
                </a:r>
              </a:p>
              <a:p>
                <a:pPr lvl="1"/>
                <a:r>
                  <a:rPr lang="en-US" sz="1800" dirty="0" smtClean="0"/>
                  <a:t>Remember in </a:t>
                </a:r>
                <a:r>
                  <a:rPr lang="en-US" sz="1800" dirty="0" err="1" smtClean="0"/>
                  <a:t>backprop</a:t>
                </a:r>
                <a:r>
                  <a:rPr lang="en-US" sz="1800" dirty="0" smtClean="0"/>
                  <a:t> we started from the error terms in the last stage, and passed them back to the previous layers, one by one. </a:t>
                </a:r>
              </a:p>
              <a:p>
                <a:r>
                  <a:rPr lang="en-US" sz="2200" dirty="0" smtClean="0"/>
                  <a:t>Back-prop for the pooling layer: </a:t>
                </a:r>
              </a:p>
              <a:p>
                <a:pPr lvl="1"/>
                <a:r>
                  <a:rPr lang="en-US" sz="1600" dirty="0" smtClean="0"/>
                  <a:t>Consider, for example, the case of “max” pooling. </a:t>
                </a:r>
              </a:p>
              <a:p>
                <a:pPr lvl="1"/>
                <a:r>
                  <a:rPr lang="en-US" sz="1600" dirty="0" smtClean="0"/>
                  <a:t>This layer only routes the </a:t>
                </a:r>
                <a:r>
                  <a:rPr lang="en-US" sz="1600" dirty="0"/>
                  <a:t>gradient to the input that </a:t>
                </a:r>
                <a:r>
                  <a:rPr lang="en-US" sz="1600" dirty="0" smtClean="0"/>
                  <a:t>has </a:t>
                </a:r>
                <a:r>
                  <a:rPr lang="en-US" sz="1600" dirty="0"/>
                  <a:t>the highest value in the forward pass. </a:t>
                </a:r>
                <a:endParaRPr lang="en-US" sz="1600" dirty="0" smtClean="0"/>
              </a:p>
              <a:p>
                <a:pPr lvl="1"/>
                <a:r>
                  <a:rPr lang="en-US" sz="1600" dirty="0" smtClean="0"/>
                  <a:t>Hence</a:t>
                </a:r>
                <a:r>
                  <a:rPr lang="en-US" sz="1600" dirty="0"/>
                  <a:t>, during the forward pass of a pooling layer it is common to keep track of the index of the max activation (sometimes also called </a:t>
                </a:r>
                <a:r>
                  <a:rPr lang="en-US" sz="1600" i="1" dirty="0"/>
                  <a:t>the switches</a:t>
                </a:r>
                <a:r>
                  <a:rPr lang="en-US" sz="1600" dirty="0"/>
                  <a:t>) so that gradient routing is efficient during backpropagation</a:t>
                </a:r>
                <a:r>
                  <a:rPr lang="en-US" sz="1600" dirty="0" smtClean="0"/>
                  <a:t>.</a:t>
                </a:r>
              </a:p>
              <a:p>
                <a:pPr lvl="1"/>
                <a:r>
                  <a:rPr lang="en-US" sz="1600" dirty="0"/>
                  <a:t>Therefore we have:  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𝛿</m:t>
                    </m:r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  <a:p>
                <a:pPr lvl="1"/>
                <a:endParaRPr lang="en-US" sz="1800" dirty="0" smtClean="0"/>
              </a:p>
              <a:p>
                <a:pPr lvl="1"/>
                <a:endParaRPr lang="en-US" sz="180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4191" y="1111196"/>
                <a:ext cx="7759809" cy="4525963"/>
              </a:xfrm>
              <a:blipFill rotWithShape="1">
                <a:blip r:embed="rId2"/>
                <a:stretch>
                  <a:fillRect t="-673" r="-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133600" y="4586642"/>
            <a:ext cx="3184905" cy="823558"/>
            <a:chOff x="2230120" y="1981200"/>
            <a:chExt cx="5008880" cy="1295400"/>
          </a:xfrm>
        </p:grpSpPr>
        <p:sp>
          <p:nvSpPr>
            <p:cNvPr id="19" name="Rectangle 18"/>
            <p:cNvSpPr/>
            <p:nvPr/>
          </p:nvSpPr>
          <p:spPr>
            <a:xfrm>
              <a:off x="2743200" y="1981200"/>
              <a:ext cx="4038600" cy="1295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37840" y="2199640"/>
              <a:ext cx="1305560" cy="838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err="1" smtClean="0"/>
                <a:t>Convol</a:t>
              </a:r>
              <a:r>
                <a:rPr lang="en-US" sz="1600" b="1" u="none" dirty="0" smtClean="0"/>
                <a:t>.</a:t>
              </a:r>
              <a:r>
                <a:rPr lang="en-US" b="1" u="none" dirty="0" smtClean="0"/>
                <a:t> </a:t>
              </a:r>
              <a:endParaRPr lang="en-US" sz="1050" b="1" u="none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46040" y="2199640"/>
              <a:ext cx="1305560" cy="838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Pooling</a:t>
              </a:r>
              <a:endParaRPr lang="en-US" sz="1050" b="1" u="none" dirty="0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2230120" y="2494280"/>
              <a:ext cx="762000" cy="304800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4373880" y="2494280"/>
              <a:ext cx="762000" cy="304800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6477000" y="2494280"/>
              <a:ext cx="762000" cy="304800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71600" y="5723019"/>
            <a:ext cx="7603976" cy="525381"/>
            <a:chOff x="1498073" y="3286780"/>
            <a:chExt cx="7603976" cy="525381"/>
          </a:xfrm>
        </p:grpSpPr>
        <p:sp>
          <p:nvSpPr>
            <p:cNvPr id="9" name="Rectangle 8"/>
            <p:cNvSpPr/>
            <p:nvPr/>
          </p:nvSpPr>
          <p:spPr>
            <a:xfrm>
              <a:off x="4863141" y="3324306"/>
              <a:ext cx="851859" cy="43496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Stage 3</a:t>
              </a:r>
              <a:endParaRPr lang="en-US" sz="1600" b="1" u="none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5998" y="3328947"/>
              <a:ext cx="2031475" cy="4325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Fully Connected Layer</a:t>
              </a:r>
              <a:endParaRPr lang="en-US" sz="1600" b="1" u="none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315659" y="343334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4516120" y="3449320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5735320" y="344350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8135424" y="345366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2087880" y="345366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98073" y="3286780"/>
              <a:ext cx="7085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u="none" dirty="0" smtClean="0"/>
                <a:t>Input Image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64077" y="3288941"/>
              <a:ext cx="6379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u="none" dirty="0" smtClean="0"/>
                <a:t>Class Label 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58000" y="4572000"/>
                <a:ext cx="1845698" cy="4952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u="none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u="none" smtClean="0">
                              <a:latin typeface="Cambria Math"/>
                            </a:rPr>
                            <m:t>last</m:t>
                          </m:r>
                          <m:r>
                            <a:rPr lang="en-US" sz="1200" b="0" i="0" u="none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b="0" i="0" u="none" smtClean="0">
                              <a:latin typeface="Cambria Math"/>
                            </a:rPr>
                            <m:t>layer</m:t>
                          </m:r>
                        </m:sub>
                      </m:sSub>
                      <m:r>
                        <a:rPr lang="en-US" sz="1200" b="0" i="1" u="none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b="0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u="none" smtClean="0">
                                  <a:latin typeface="Cambria Math"/>
                                </a:rPr>
                                <m:t>last</m:t>
                              </m:r>
                              <m:r>
                                <a:rPr lang="en-US" sz="1200" b="0" i="0" u="none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u="none" smtClean="0">
                                  <a:latin typeface="Cambria Math"/>
                                </a:rPr>
                                <m:t>layer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u="none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572000"/>
                <a:ext cx="1845698" cy="495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421755" y="5189618"/>
                <a:ext cx="427105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755" y="5189618"/>
                <a:ext cx="427105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17" idx="0"/>
          </p:cNvCxnSpPr>
          <p:nvPr/>
        </p:nvCxnSpPr>
        <p:spPr>
          <a:xfrm flipV="1">
            <a:off x="8656590" y="5487215"/>
            <a:ext cx="0" cy="2379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2"/>
          </p:cNvCxnSpPr>
          <p:nvPr/>
        </p:nvCxnSpPr>
        <p:spPr>
          <a:xfrm flipV="1">
            <a:off x="7780849" y="5067264"/>
            <a:ext cx="0" cy="8023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6254919" y="5638800"/>
            <a:ext cx="1" cy="2307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309753" y="5779489"/>
            <a:ext cx="851859" cy="4349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u="none" dirty="0" smtClean="0"/>
              <a:t>Stage 1</a:t>
            </a:r>
            <a:endParaRPr lang="en-US" sz="1600" b="1" u="none" dirty="0"/>
          </a:p>
        </p:txBody>
      </p:sp>
      <p:sp>
        <p:nvSpPr>
          <p:cNvPr id="42" name="Rectangle 41"/>
          <p:cNvSpPr/>
          <p:nvPr/>
        </p:nvSpPr>
        <p:spPr>
          <a:xfrm>
            <a:off x="3543478" y="5772711"/>
            <a:ext cx="851859" cy="4349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u="none" dirty="0" smtClean="0"/>
              <a:t>Stage 2</a:t>
            </a:r>
            <a:endParaRPr lang="en-US" sz="1600" b="1" u="none" dirty="0"/>
          </a:p>
        </p:txBody>
      </p:sp>
      <p:sp>
        <p:nvSpPr>
          <p:cNvPr id="47" name="Freeform 46"/>
          <p:cNvSpPr/>
          <p:nvPr/>
        </p:nvSpPr>
        <p:spPr>
          <a:xfrm>
            <a:off x="2472856" y="5414838"/>
            <a:ext cx="2266121" cy="349858"/>
          </a:xfrm>
          <a:custGeom>
            <a:avLst/>
            <a:gdLst>
              <a:gd name="connsiteX0" fmla="*/ 0 w 2266121"/>
              <a:gd name="connsiteY0" fmla="*/ 0 h 349858"/>
              <a:gd name="connsiteX1" fmla="*/ 341906 w 2266121"/>
              <a:gd name="connsiteY1" fmla="*/ 198783 h 349858"/>
              <a:gd name="connsiteX2" fmla="*/ 755374 w 2266121"/>
              <a:gd name="connsiteY2" fmla="*/ 230588 h 349858"/>
              <a:gd name="connsiteX3" fmla="*/ 1614114 w 2266121"/>
              <a:gd name="connsiteY3" fmla="*/ 206734 h 349858"/>
              <a:gd name="connsiteX4" fmla="*/ 2059387 w 2266121"/>
              <a:gd name="connsiteY4" fmla="*/ 214685 h 349858"/>
              <a:gd name="connsiteX5" fmla="*/ 2266121 w 2266121"/>
              <a:gd name="connsiteY5" fmla="*/ 349858 h 34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6121" h="349858">
                <a:moveTo>
                  <a:pt x="0" y="0"/>
                </a:moveTo>
                <a:cubicBezTo>
                  <a:pt x="108005" y="80176"/>
                  <a:pt x="216010" y="160352"/>
                  <a:pt x="341906" y="198783"/>
                </a:cubicBezTo>
                <a:cubicBezTo>
                  <a:pt x="467802" y="237214"/>
                  <a:pt x="543339" y="229263"/>
                  <a:pt x="755374" y="230588"/>
                </a:cubicBezTo>
                <a:cubicBezTo>
                  <a:pt x="967409" y="231913"/>
                  <a:pt x="1614114" y="206734"/>
                  <a:pt x="1614114" y="206734"/>
                </a:cubicBezTo>
                <a:cubicBezTo>
                  <a:pt x="1831449" y="204084"/>
                  <a:pt x="1950719" y="190831"/>
                  <a:pt x="2059387" y="214685"/>
                </a:cubicBezTo>
                <a:cubicBezTo>
                  <a:pt x="2168055" y="238539"/>
                  <a:pt x="2217088" y="294198"/>
                  <a:pt x="2266121" y="349858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025224" y="5414838"/>
            <a:ext cx="548640" cy="345708"/>
          </a:xfrm>
          <a:custGeom>
            <a:avLst/>
            <a:gdLst>
              <a:gd name="connsiteX0" fmla="*/ 0 w 548640"/>
              <a:gd name="connsiteY0" fmla="*/ 0 h 341906"/>
              <a:gd name="connsiteX1" fmla="*/ 151075 w 548640"/>
              <a:gd name="connsiteY1" fmla="*/ 143124 h 341906"/>
              <a:gd name="connsiteX2" fmla="*/ 349858 w 548640"/>
              <a:gd name="connsiteY2" fmla="*/ 190832 h 341906"/>
              <a:gd name="connsiteX3" fmla="*/ 548640 w 548640"/>
              <a:gd name="connsiteY3" fmla="*/ 341906 h 34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" h="341906">
                <a:moveTo>
                  <a:pt x="0" y="0"/>
                </a:moveTo>
                <a:cubicBezTo>
                  <a:pt x="46382" y="55659"/>
                  <a:pt x="92765" y="111319"/>
                  <a:pt x="151075" y="143124"/>
                </a:cubicBezTo>
                <a:cubicBezTo>
                  <a:pt x="209385" y="174929"/>
                  <a:pt x="283597" y="157702"/>
                  <a:pt x="349858" y="190832"/>
                </a:cubicBezTo>
                <a:cubicBezTo>
                  <a:pt x="416119" y="223962"/>
                  <a:pt x="482379" y="282934"/>
                  <a:pt x="548640" y="341906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638800" y="5143536"/>
                <a:ext cx="1859932" cy="4977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u="none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u="none" smtClean="0">
                              <a:latin typeface="Cambria Math"/>
                            </a:rPr>
                            <m:t>first</m:t>
                          </m:r>
                          <m:r>
                            <a:rPr lang="en-US" sz="1200" b="0" i="0" u="none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b="0" i="0" u="none" smtClean="0">
                              <a:latin typeface="Cambria Math"/>
                            </a:rPr>
                            <m:t>layer</m:t>
                          </m:r>
                        </m:sub>
                      </m:sSub>
                      <m:r>
                        <a:rPr lang="en-US" sz="1200" b="0" i="1" u="none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b="0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u="none" smtClean="0">
                                  <a:latin typeface="Cambria Math"/>
                                </a:rPr>
                                <m:t>first</m:t>
                              </m:r>
                              <m:r>
                                <a:rPr lang="en-US" sz="1200" b="0" i="0" u="none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u="none" smtClean="0">
                                  <a:latin typeface="Cambria Math"/>
                                </a:rPr>
                                <m:t>layer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u="none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143536"/>
                <a:ext cx="1859932" cy="4977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071274" y="4648200"/>
                <a:ext cx="3824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74" y="4648200"/>
                <a:ext cx="38241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05200" y="4627911"/>
                <a:ext cx="3835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627911"/>
                <a:ext cx="383502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 </a:t>
            </a:r>
            <a:r>
              <a:rPr lang="en-US" dirty="0" err="1" smtClean="0"/>
              <a:t>ConvNet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4191" y="1111196"/>
            <a:ext cx="7759809" cy="4525963"/>
          </a:xfrm>
        </p:spPr>
        <p:txBody>
          <a:bodyPr/>
          <a:lstStyle/>
          <a:p>
            <a:r>
              <a:rPr lang="en-US" sz="2200" dirty="0" smtClean="0"/>
              <a:t>Back-prop for the convolutional layer:</a:t>
            </a:r>
          </a:p>
          <a:p>
            <a:pPr marL="457200" lvl="1" indent="0">
              <a:buNone/>
            </a:pPr>
            <a:r>
              <a:rPr lang="en-US" sz="1800" dirty="0" smtClean="0"/>
              <a:t> 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133600" y="4586642"/>
            <a:ext cx="3184905" cy="823558"/>
            <a:chOff x="2230120" y="1981200"/>
            <a:chExt cx="5008880" cy="1295400"/>
          </a:xfrm>
        </p:grpSpPr>
        <p:sp>
          <p:nvSpPr>
            <p:cNvPr id="19" name="Rectangle 18"/>
            <p:cNvSpPr/>
            <p:nvPr/>
          </p:nvSpPr>
          <p:spPr>
            <a:xfrm>
              <a:off x="2743200" y="1981200"/>
              <a:ext cx="4038600" cy="1295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37840" y="2199640"/>
              <a:ext cx="1305560" cy="838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err="1" smtClean="0"/>
                <a:t>Convol</a:t>
              </a:r>
              <a:r>
                <a:rPr lang="en-US" sz="1600" b="1" u="none" dirty="0" smtClean="0"/>
                <a:t>.</a:t>
              </a:r>
              <a:r>
                <a:rPr lang="en-US" b="1" u="none" dirty="0" smtClean="0"/>
                <a:t> </a:t>
              </a:r>
              <a:endParaRPr lang="en-US" sz="1050" b="1" u="none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46040" y="2199640"/>
              <a:ext cx="1305560" cy="838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Pooling</a:t>
              </a:r>
              <a:endParaRPr lang="en-US" sz="1050" b="1" u="none" dirty="0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2230120" y="2494280"/>
              <a:ext cx="762000" cy="304800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4373880" y="2494280"/>
              <a:ext cx="762000" cy="304800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6477000" y="2494280"/>
              <a:ext cx="762000" cy="304800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71600" y="4572000"/>
            <a:ext cx="7603976" cy="1676400"/>
            <a:chOff x="1371600" y="3954381"/>
            <a:chExt cx="7603976" cy="1676400"/>
          </a:xfrm>
        </p:grpSpPr>
        <p:grpSp>
          <p:nvGrpSpPr>
            <p:cNvPr id="44" name="Group 43"/>
            <p:cNvGrpSpPr/>
            <p:nvPr/>
          </p:nvGrpSpPr>
          <p:grpSpPr>
            <a:xfrm>
              <a:off x="1371600" y="3954381"/>
              <a:ext cx="7603976" cy="1676400"/>
              <a:chOff x="1371600" y="3954381"/>
              <a:chExt cx="7603976" cy="167640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371600" y="5105400"/>
                <a:ext cx="7603976" cy="525381"/>
                <a:chOff x="1498073" y="3286780"/>
                <a:chExt cx="7603976" cy="525381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4863141" y="3324306"/>
                  <a:ext cx="851859" cy="434961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u="none" dirty="0" smtClean="0"/>
                    <a:t>Stage 3</a:t>
                  </a:r>
                  <a:endParaRPr lang="en-US" sz="1600" b="1" u="none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6095998" y="3328947"/>
                  <a:ext cx="2031475" cy="432538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u="none" dirty="0" smtClean="0"/>
                    <a:t>Fully Connected Layer</a:t>
                  </a:r>
                  <a:endParaRPr lang="en-US" sz="1600" b="1" u="none" dirty="0"/>
                </a:p>
              </p:txBody>
            </p:sp>
            <p:sp>
              <p:nvSpPr>
                <p:cNvPr id="11" name="Right Arrow 10"/>
                <p:cNvSpPr/>
                <p:nvPr/>
              </p:nvSpPr>
              <p:spPr>
                <a:xfrm>
                  <a:off x="3315659" y="3433342"/>
                  <a:ext cx="331781" cy="193778"/>
                </a:xfrm>
                <a:prstGeom prst="rightArrow">
                  <a:avLst/>
                </a:prstGeom>
                <a:solidFill>
                  <a:srgbClr val="FAA8A8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ight Arrow 11"/>
                <p:cNvSpPr/>
                <p:nvPr/>
              </p:nvSpPr>
              <p:spPr>
                <a:xfrm>
                  <a:off x="4516120" y="3449320"/>
                  <a:ext cx="331781" cy="193778"/>
                </a:xfrm>
                <a:prstGeom prst="rightArrow">
                  <a:avLst/>
                </a:prstGeom>
                <a:solidFill>
                  <a:srgbClr val="FAA8A8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ight Arrow 12"/>
                <p:cNvSpPr/>
                <p:nvPr/>
              </p:nvSpPr>
              <p:spPr>
                <a:xfrm>
                  <a:off x="5735320" y="3443502"/>
                  <a:ext cx="331781" cy="193778"/>
                </a:xfrm>
                <a:prstGeom prst="rightArrow">
                  <a:avLst/>
                </a:prstGeom>
                <a:solidFill>
                  <a:srgbClr val="FAA8A8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ight Arrow 13"/>
                <p:cNvSpPr/>
                <p:nvPr/>
              </p:nvSpPr>
              <p:spPr>
                <a:xfrm>
                  <a:off x="8135424" y="3453662"/>
                  <a:ext cx="331781" cy="193778"/>
                </a:xfrm>
                <a:prstGeom prst="rightArrow">
                  <a:avLst/>
                </a:prstGeom>
                <a:solidFill>
                  <a:srgbClr val="FAA8A8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ight Arrow 14"/>
                <p:cNvSpPr/>
                <p:nvPr/>
              </p:nvSpPr>
              <p:spPr>
                <a:xfrm>
                  <a:off x="2087880" y="3453662"/>
                  <a:ext cx="331781" cy="193778"/>
                </a:xfrm>
                <a:prstGeom prst="rightArrow">
                  <a:avLst/>
                </a:prstGeom>
                <a:solidFill>
                  <a:srgbClr val="FAA8A8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498073" y="3286780"/>
                  <a:ext cx="70856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b="1" u="none" dirty="0" smtClean="0"/>
                    <a:t>Input Image</a:t>
                  </a:r>
                  <a:endParaRPr lang="en-US" dirty="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8464077" y="3288941"/>
                  <a:ext cx="637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b="1" u="none" dirty="0" smtClean="0"/>
                    <a:t>Class Label </a:t>
                  </a:r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6858000" y="3954381"/>
                    <a:ext cx="1845698" cy="495264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u="none" smtClean="0">
                                  <a:latin typeface="Cambria Math"/>
                                </a:rPr>
                                <m:t>last</m:t>
                              </m:r>
                              <m:r>
                                <a:rPr lang="en-US" sz="1200" b="0" i="0" u="none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u="none" smtClean="0">
                                  <a:latin typeface="Cambria Math"/>
                                </a:rPr>
                                <m:t>layer</m:t>
                              </m:r>
                            </m:sub>
                          </m:sSub>
                          <m:r>
                            <a:rPr lang="en-US" sz="1200" b="0" i="1" u="none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200" b="0" i="1" u="none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200" b="0" i="1" u="none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b="0" i="1" u="none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200" b="0" i="1" u="none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u="none" smtClean="0">
                                      <a:latin typeface="Cambria Math"/>
                                    </a:rPr>
                                    <m:t>last</m:t>
                                  </m:r>
                                  <m:r>
                                    <a:rPr lang="en-US" sz="1200" b="0" i="0" u="none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u="none" smtClean="0">
                                      <a:latin typeface="Cambria Math"/>
                                    </a:rPr>
                                    <m:t>layer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200" u="none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0" y="3954381"/>
                    <a:ext cx="1845698" cy="49526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421755" y="4571999"/>
                    <a:ext cx="427105" cy="307777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u="none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1755" y="4571999"/>
                    <a:ext cx="427105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/>
              <p:cNvCxnSpPr>
                <a:stCxn id="17" idx="0"/>
              </p:cNvCxnSpPr>
              <p:nvPr/>
            </p:nvCxnSpPr>
            <p:spPr>
              <a:xfrm flipV="1">
                <a:off x="8656590" y="4869596"/>
                <a:ext cx="0" cy="23796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5" idx="2"/>
              </p:cNvCxnSpPr>
              <p:nvPr/>
            </p:nvCxnSpPr>
            <p:spPr>
              <a:xfrm flipV="1">
                <a:off x="7780849" y="4449645"/>
                <a:ext cx="0" cy="80231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6254919" y="5021181"/>
                <a:ext cx="1" cy="2307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/>
            <p:cNvSpPr/>
            <p:nvPr/>
          </p:nvSpPr>
          <p:spPr>
            <a:xfrm>
              <a:off x="2309753" y="5161870"/>
              <a:ext cx="851859" cy="43496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Stage 1</a:t>
              </a:r>
              <a:endParaRPr lang="en-US" sz="1600" b="1" u="none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43478" y="5155092"/>
              <a:ext cx="851859" cy="43496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Stage 2</a:t>
              </a:r>
              <a:endParaRPr lang="en-US" sz="1600" b="1" u="none" dirty="0"/>
            </a:p>
          </p:txBody>
        </p:sp>
      </p:grpSp>
      <p:sp>
        <p:nvSpPr>
          <p:cNvPr id="47" name="Freeform 46"/>
          <p:cNvSpPr/>
          <p:nvPr/>
        </p:nvSpPr>
        <p:spPr>
          <a:xfrm>
            <a:off x="2472856" y="5414838"/>
            <a:ext cx="2266121" cy="349858"/>
          </a:xfrm>
          <a:custGeom>
            <a:avLst/>
            <a:gdLst>
              <a:gd name="connsiteX0" fmla="*/ 0 w 2266121"/>
              <a:gd name="connsiteY0" fmla="*/ 0 h 349858"/>
              <a:gd name="connsiteX1" fmla="*/ 341906 w 2266121"/>
              <a:gd name="connsiteY1" fmla="*/ 198783 h 349858"/>
              <a:gd name="connsiteX2" fmla="*/ 755374 w 2266121"/>
              <a:gd name="connsiteY2" fmla="*/ 230588 h 349858"/>
              <a:gd name="connsiteX3" fmla="*/ 1614114 w 2266121"/>
              <a:gd name="connsiteY3" fmla="*/ 206734 h 349858"/>
              <a:gd name="connsiteX4" fmla="*/ 2059387 w 2266121"/>
              <a:gd name="connsiteY4" fmla="*/ 214685 h 349858"/>
              <a:gd name="connsiteX5" fmla="*/ 2266121 w 2266121"/>
              <a:gd name="connsiteY5" fmla="*/ 349858 h 34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6121" h="349858">
                <a:moveTo>
                  <a:pt x="0" y="0"/>
                </a:moveTo>
                <a:cubicBezTo>
                  <a:pt x="108005" y="80176"/>
                  <a:pt x="216010" y="160352"/>
                  <a:pt x="341906" y="198783"/>
                </a:cubicBezTo>
                <a:cubicBezTo>
                  <a:pt x="467802" y="237214"/>
                  <a:pt x="543339" y="229263"/>
                  <a:pt x="755374" y="230588"/>
                </a:cubicBezTo>
                <a:cubicBezTo>
                  <a:pt x="967409" y="231913"/>
                  <a:pt x="1614114" y="206734"/>
                  <a:pt x="1614114" y="206734"/>
                </a:cubicBezTo>
                <a:cubicBezTo>
                  <a:pt x="1831449" y="204084"/>
                  <a:pt x="1950719" y="190831"/>
                  <a:pt x="2059387" y="214685"/>
                </a:cubicBezTo>
                <a:cubicBezTo>
                  <a:pt x="2168055" y="238539"/>
                  <a:pt x="2217088" y="294198"/>
                  <a:pt x="2266121" y="349858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025224" y="5414838"/>
            <a:ext cx="548640" cy="345708"/>
          </a:xfrm>
          <a:custGeom>
            <a:avLst/>
            <a:gdLst>
              <a:gd name="connsiteX0" fmla="*/ 0 w 548640"/>
              <a:gd name="connsiteY0" fmla="*/ 0 h 341906"/>
              <a:gd name="connsiteX1" fmla="*/ 151075 w 548640"/>
              <a:gd name="connsiteY1" fmla="*/ 143124 h 341906"/>
              <a:gd name="connsiteX2" fmla="*/ 349858 w 548640"/>
              <a:gd name="connsiteY2" fmla="*/ 190832 h 341906"/>
              <a:gd name="connsiteX3" fmla="*/ 548640 w 548640"/>
              <a:gd name="connsiteY3" fmla="*/ 341906 h 34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" h="341906">
                <a:moveTo>
                  <a:pt x="0" y="0"/>
                </a:moveTo>
                <a:cubicBezTo>
                  <a:pt x="46382" y="55659"/>
                  <a:pt x="92765" y="111319"/>
                  <a:pt x="151075" y="143124"/>
                </a:cubicBezTo>
                <a:cubicBezTo>
                  <a:pt x="209385" y="174929"/>
                  <a:pt x="283597" y="157702"/>
                  <a:pt x="349858" y="190832"/>
                </a:cubicBezTo>
                <a:cubicBezTo>
                  <a:pt x="416119" y="223962"/>
                  <a:pt x="482379" y="282934"/>
                  <a:pt x="548640" y="341906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638800" y="5143536"/>
                <a:ext cx="1859932" cy="4977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u="none" smtClean="0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u="none" smtClean="0">
                              <a:latin typeface="Cambria Math"/>
                            </a:rPr>
                            <m:t>first</m:t>
                          </m:r>
                          <m:r>
                            <a:rPr lang="en-US" sz="1200" b="0" i="0" u="none" smtClean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200" b="0" i="0" u="none" smtClean="0">
                              <a:latin typeface="Cambria Math"/>
                            </a:rPr>
                            <m:t>layer</m:t>
                          </m:r>
                        </m:sub>
                      </m:sSub>
                      <m:r>
                        <a:rPr lang="en-US" sz="1200" b="0" i="1" u="none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b="0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u="none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u="none" smtClean="0">
                                  <a:latin typeface="Cambria Math"/>
                                </a:rPr>
                                <m:t>first</m:t>
                              </m:r>
                              <m:r>
                                <a:rPr lang="en-US" sz="1200" b="0" i="0" u="none" smtClean="0"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u="none" smtClean="0">
                                  <a:latin typeface="Cambria Math"/>
                                </a:rPr>
                                <m:t>layer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u="none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143536"/>
                <a:ext cx="1859932" cy="4977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1274" y="4648200"/>
                <a:ext cx="3824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274" y="4648200"/>
                <a:ext cx="38241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05200" y="4627911"/>
                <a:ext cx="3835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627911"/>
                <a:ext cx="383502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76200" y="1295400"/>
            <a:ext cx="1219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u="none" dirty="0" smtClean="0"/>
              <a:t>We derive the update rules for a 1D convolution, but the idea is the same for bigger dimensions.  </a:t>
            </a:r>
            <a:endParaRPr lang="en-US" sz="1100" u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735536" y="1521216"/>
                <a:ext cx="4295407" cy="697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u="none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 u="none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r>
                        <a:rPr lang="en-US" b="0" i="1" u="none" smtClean="0">
                          <a:latin typeface="Cambria Math"/>
                        </a:rPr>
                        <m:t>𝑤</m:t>
                      </m:r>
                      <m:r>
                        <a:rPr lang="en-US" b="0" i="1" u="none" smtClean="0">
                          <a:latin typeface="Cambria Math"/>
                        </a:rPr>
                        <m:t>∗</m:t>
                      </m:r>
                      <m:r>
                        <a:rPr lang="en-US" b="0" i="1" u="none" smtClean="0">
                          <a:latin typeface="Cambria Math"/>
                        </a:rPr>
                        <m:t>𝑥</m:t>
                      </m:r>
                      <m:r>
                        <a:rPr lang="en-US" b="0" i="1" u="none" smtClean="0">
                          <a:latin typeface="Cambria Math"/>
                        </a:rPr>
                        <m:t>   ⟺   </m:t>
                      </m:r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u="none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u="none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u="none" smtClean="0">
                              <a:latin typeface="Cambria Math"/>
                            </a:rPr>
                            <m:t>𝑎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u="none" smtClean="0">
                              <a:latin typeface="Cambria Math"/>
                            </a:rPr>
                            <m:t>𝑚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u="none">
                              <a:latin typeface="Cambria Math"/>
                            </a:rPr>
                            <m:t>𝑎</m:t>
                          </m:r>
                          <m:r>
                            <a:rPr lang="en-US" i="1" u="none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i="1" u="none">
                              <a:latin typeface="Cambria Math"/>
                            </a:rPr>
                            <m:t>𝑚</m:t>
                          </m:r>
                          <m:r>
                            <a:rPr lang="en-US" i="1" u="none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b="0" i="1" u="none" smtClean="0">
                          <a:latin typeface="Cambria Math"/>
                        </a:rPr>
                        <m:t>     ∀</m:t>
                      </m:r>
                      <m:r>
                        <a:rPr lang="en-US" b="0" i="1" u="none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536" y="1521216"/>
                <a:ext cx="4295407" cy="69775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746199" y="2138574"/>
                <a:ext cx="26865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none" smtClean="0">
                          <a:latin typeface="Cambria Math"/>
                        </a:rPr>
                        <m:t>𝑦</m:t>
                      </m:r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r>
                        <a:rPr lang="en-US" b="0" i="1" u="none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b="0" i="1" u="none" smtClean="0">
                          <a:latin typeface="Cambria Math"/>
                        </a:rPr>
                        <m:t>  </m:t>
                      </m:r>
                      <m:r>
                        <a:rPr lang="en-US" i="1" u="none">
                          <a:latin typeface="Cambria Math"/>
                          <a:ea typeface="Cambria Math"/>
                        </a:rPr>
                        <m:t>⟺</m:t>
                      </m:r>
                      <m:r>
                        <a:rPr lang="en-US" b="0" i="1" u="none" smtClean="0">
                          <a:latin typeface="Cambria Math"/>
                          <a:ea typeface="Cambria Math"/>
                        </a:rPr>
                        <m:t>    </m:t>
                      </m:r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u="none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u="none" smtClean="0">
                          <a:latin typeface="Cambria Math"/>
                        </a:rPr>
                        <m:t>)</m:t>
                      </m:r>
                      <m:r>
                        <a:rPr lang="en-US" b="0" i="0" u="none" smtClean="0">
                          <a:latin typeface="Cambria Math"/>
                        </a:rPr>
                        <m:t>    </m:t>
                      </m:r>
                      <m:r>
                        <a:rPr lang="en-US" b="0" i="1" u="none" smtClean="0">
                          <a:latin typeface="Cambria Math"/>
                        </a:rPr>
                        <m:t> ∀</m:t>
                      </m:r>
                      <m:r>
                        <a:rPr lang="en-US" b="0" i="1" u="none" smtClean="0">
                          <a:latin typeface="Cambria Math"/>
                        </a:rPr>
                        <m:t>𝑖</m:t>
                      </m:r>
                      <m:r>
                        <a:rPr lang="en-US" b="0" i="0" u="none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199" y="2138574"/>
                <a:ext cx="2686505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758344" y="2585847"/>
                <a:ext cx="732059" cy="538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344" y="2585847"/>
                <a:ext cx="732059" cy="53835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790906" y="3194998"/>
                <a:ext cx="686427" cy="538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906" y="3194998"/>
                <a:ext cx="686427" cy="538802"/>
              </a:xfrm>
              <a:prstGeom prst="rect">
                <a:avLst/>
              </a:prstGeom>
              <a:blipFill rotWithShape="1">
                <a:blip r:embed="rId10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782955" y="3804857"/>
                <a:ext cx="1082803" cy="538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u="none" smtClean="0">
                          <a:latin typeface="Cambria Math"/>
                        </a:rPr>
                        <m:t>𝛿</m:t>
                      </m:r>
                      <m:r>
                        <a:rPr lang="en-US" b="0" i="1" u="none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u="none" smtClean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5" y="3804857"/>
                <a:ext cx="1082803" cy="538353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eft Arrow Callout 32"/>
          <p:cNvSpPr/>
          <p:nvPr/>
        </p:nvSpPr>
        <p:spPr>
          <a:xfrm>
            <a:off x="7231049" y="1768502"/>
            <a:ext cx="1676400" cy="29684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/>
              <a:t>The </a:t>
            </a:r>
            <a:r>
              <a:rPr lang="en-US" u="none" dirty="0" smtClean="0"/>
              <a:t>convolution</a:t>
            </a:r>
            <a:endParaRPr lang="en-US" u="none" dirty="0"/>
          </a:p>
        </p:txBody>
      </p:sp>
      <p:sp>
        <p:nvSpPr>
          <p:cNvPr id="48" name="Left Arrow Callout 47"/>
          <p:cNvSpPr/>
          <p:nvPr/>
        </p:nvSpPr>
        <p:spPr>
          <a:xfrm>
            <a:off x="6096000" y="2209800"/>
            <a:ext cx="2819400" cy="29684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/>
              <a:t>A differentiable nonlinearity </a:t>
            </a:r>
            <a:endParaRPr lang="en-US" u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352800" y="2502645"/>
                <a:ext cx="1202893" cy="697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 u="none">
                              <a:latin typeface="Cambria Math"/>
                            </a:rPr>
                            <m:t>𝑖</m:t>
                          </m:r>
                          <m:r>
                            <a:rPr lang="en-US" i="1" u="none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i="1" u="none">
                              <a:latin typeface="Cambria Math"/>
                            </a:rPr>
                            <m:t>𝑚</m:t>
                          </m:r>
                          <m:r>
                            <a:rPr lang="en-US" i="1" u="none">
                              <a:latin typeface="Cambria Math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502645"/>
                <a:ext cx="1202893" cy="69775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495800" y="2514600"/>
                <a:ext cx="1401859" cy="697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u="none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 u="none">
                              <a:latin typeface="Cambria Math"/>
                            </a:rPr>
                            <m:t>𝑖</m:t>
                          </m:r>
                          <m:r>
                            <a:rPr lang="en-US" i="1" u="none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i="1" u="none">
                              <a:latin typeface="Cambria Math"/>
                            </a:rPr>
                            <m:t>𝑚</m:t>
                          </m:r>
                          <m:r>
                            <a:rPr lang="en-US" i="1" u="none">
                              <a:latin typeface="Cambria Math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514600"/>
                <a:ext cx="1401859" cy="69775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313045" y="3187047"/>
                <a:ext cx="818879" cy="538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u="none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u="none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045" y="3187047"/>
                <a:ext cx="818879" cy="538802"/>
              </a:xfrm>
              <a:prstGeom prst="rect">
                <a:avLst/>
              </a:prstGeom>
              <a:blipFill rotWithShape="1">
                <a:blip r:embed="rId14"/>
                <a:stretch>
                  <a:fillRect r="-1259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968725" y="3191403"/>
                <a:ext cx="1142941" cy="538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u="none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u="none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 u="none">
                          <a:latin typeface="Cambria Math"/>
                        </a:rPr>
                        <m:t>𝑓</m:t>
                      </m:r>
                      <m:r>
                        <a:rPr lang="en-US" i="1" u="none">
                          <a:latin typeface="Cambria Math"/>
                        </a:rPr>
                        <m:t>′(</m:t>
                      </m:r>
                      <m:acc>
                        <m:accPr>
                          <m:chr m:val="̃"/>
                          <m:ctrlPr>
                            <a:rPr lang="en-US" i="1" u="none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 u="none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i="1" u="none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25" y="3191403"/>
                <a:ext cx="1142941" cy="538802"/>
              </a:xfrm>
              <a:prstGeom prst="rect">
                <a:avLst/>
              </a:prstGeom>
              <a:blipFill rotWithShape="1">
                <a:blip r:embed="rId15"/>
                <a:stretch>
                  <a:fillRect r="-6915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683872" y="3725155"/>
                <a:ext cx="1175706" cy="697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 u="none">
                              <a:latin typeface="Cambria Math"/>
                            </a:rPr>
                            <m:t>𝑖</m:t>
                          </m:r>
                          <m:r>
                            <a:rPr lang="en-US" i="1" u="none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i="1" u="none">
                              <a:latin typeface="Cambria Math"/>
                            </a:rPr>
                            <m:t>𝑚</m:t>
                          </m:r>
                          <m:r>
                            <a:rPr lang="en-US" i="1" u="none">
                              <a:latin typeface="Cambria Math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72" y="3725155"/>
                <a:ext cx="1175706" cy="69775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4725113" y="3725155"/>
                <a:ext cx="1434495" cy="697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u="none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 u="none">
                              <a:latin typeface="Cambria Math"/>
                            </a:rPr>
                            <m:t>𝑖</m:t>
                          </m:r>
                          <m:r>
                            <a:rPr lang="en-US" i="1" u="none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i="1" u="none">
                              <a:latin typeface="Cambria Math"/>
                            </a:rPr>
                            <m:t>𝑚</m:t>
                          </m:r>
                          <m:r>
                            <a:rPr lang="en-US" i="1" u="none">
                              <a:latin typeface="Cambria Math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113" y="3725155"/>
                <a:ext cx="1434495" cy="69775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/>
          <p:cNvGrpSpPr/>
          <p:nvPr/>
        </p:nvGrpSpPr>
        <p:grpSpPr>
          <a:xfrm>
            <a:off x="4098898" y="1981200"/>
            <a:ext cx="363876" cy="1143000"/>
            <a:chOff x="4098898" y="1981200"/>
            <a:chExt cx="363876" cy="1143000"/>
          </a:xfrm>
        </p:grpSpPr>
        <p:sp>
          <p:nvSpPr>
            <p:cNvPr id="28" name="Rectangle 27"/>
            <p:cNvSpPr/>
            <p:nvPr/>
          </p:nvSpPr>
          <p:spPr>
            <a:xfrm>
              <a:off x="4098898" y="2585847"/>
              <a:ext cx="363876" cy="53835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Elbow Connector 31"/>
            <p:cNvCxnSpPr>
              <a:stCxn id="28" idx="3"/>
            </p:cNvCxnSpPr>
            <p:nvPr/>
          </p:nvCxnSpPr>
          <p:spPr>
            <a:xfrm flipH="1" flipV="1">
              <a:off x="4395337" y="1981200"/>
              <a:ext cx="67437" cy="873824"/>
            </a:xfrm>
            <a:prstGeom prst="bentConnector4">
              <a:avLst>
                <a:gd name="adj1" fmla="val -338983"/>
                <a:gd name="adj2" fmla="val 65402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5106622" y="2590800"/>
            <a:ext cx="319836" cy="538353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717898" y="2292462"/>
            <a:ext cx="363876" cy="1441338"/>
            <a:chOff x="4098898" y="1682862"/>
            <a:chExt cx="363876" cy="1441338"/>
          </a:xfrm>
        </p:grpSpPr>
        <p:sp>
          <p:nvSpPr>
            <p:cNvPr id="57" name="Rectangle 56"/>
            <p:cNvSpPr/>
            <p:nvPr/>
          </p:nvSpPr>
          <p:spPr>
            <a:xfrm>
              <a:off x="4098898" y="2585847"/>
              <a:ext cx="363876" cy="53835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Elbow Connector 57"/>
            <p:cNvCxnSpPr/>
            <p:nvPr/>
          </p:nvCxnSpPr>
          <p:spPr>
            <a:xfrm rot="5400000" flipH="1" flipV="1">
              <a:off x="3799465" y="2008216"/>
              <a:ext cx="894586" cy="243878"/>
            </a:xfrm>
            <a:prstGeom prst="bentConnector3">
              <a:avLst>
                <a:gd name="adj1" fmla="val 99775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Left Arrow Callout 74"/>
          <p:cNvSpPr/>
          <p:nvPr/>
        </p:nvSpPr>
        <p:spPr>
          <a:xfrm>
            <a:off x="6103951" y="3124200"/>
            <a:ext cx="2819400" cy="58435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/>
              <a:t>Now we have everything in this layer to update the filter</a:t>
            </a:r>
            <a:endParaRPr lang="en-US" u="none" dirty="0"/>
          </a:p>
        </p:txBody>
      </p:sp>
      <p:sp>
        <p:nvSpPr>
          <p:cNvPr id="76" name="Left Arrow Callout 75"/>
          <p:cNvSpPr/>
          <p:nvPr/>
        </p:nvSpPr>
        <p:spPr>
          <a:xfrm>
            <a:off x="6096000" y="3759041"/>
            <a:ext cx="2819400" cy="58435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32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/>
              <a:t>We need to pass the gradient to the previous layer </a:t>
            </a:r>
            <a:endParaRPr lang="en-US" u="none" dirty="0"/>
          </a:p>
        </p:txBody>
      </p:sp>
      <p:grpSp>
        <p:nvGrpSpPr>
          <p:cNvPr id="77" name="Group 76"/>
          <p:cNvGrpSpPr/>
          <p:nvPr/>
        </p:nvGrpSpPr>
        <p:grpSpPr>
          <a:xfrm>
            <a:off x="4420822" y="1981200"/>
            <a:ext cx="1153042" cy="2365510"/>
            <a:chOff x="4098898" y="758690"/>
            <a:chExt cx="1153042" cy="2365510"/>
          </a:xfrm>
        </p:grpSpPr>
        <p:sp>
          <p:nvSpPr>
            <p:cNvPr id="78" name="Rectangle 77"/>
            <p:cNvSpPr/>
            <p:nvPr/>
          </p:nvSpPr>
          <p:spPr>
            <a:xfrm>
              <a:off x="4098898" y="2585847"/>
              <a:ext cx="363876" cy="53835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Elbow Connector 78"/>
            <p:cNvCxnSpPr>
              <a:stCxn id="78" idx="3"/>
            </p:cNvCxnSpPr>
            <p:nvPr/>
          </p:nvCxnSpPr>
          <p:spPr>
            <a:xfrm flipV="1">
              <a:off x="4462774" y="758690"/>
              <a:ext cx="789166" cy="2096334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04800" y="3429000"/>
            <a:ext cx="1680360" cy="1198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u="none" dirty="0" smtClean="0"/>
              <a:t>Now we can repeat this for each stage of </a:t>
            </a:r>
            <a:r>
              <a:rPr lang="en-US" sz="1800" u="none" dirty="0" err="1" smtClean="0"/>
              <a:t>ConvNet</a:t>
            </a:r>
            <a:r>
              <a:rPr lang="en-US" sz="1800" u="none" dirty="0" smtClean="0"/>
              <a:t>. </a:t>
            </a:r>
            <a:endParaRPr lang="en-US" sz="1800" u="none" dirty="0"/>
          </a:p>
        </p:txBody>
      </p:sp>
    </p:spTree>
    <p:extLst>
      <p:ext uri="{BB962C8B-B14F-4D97-AF65-F5344CB8AC3E}">
        <p14:creationId xmlns:p14="http://schemas.microsoft.com/office/powerpoint/2010/main" val="172517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9" grpId="0"/>
      <p:bldP spid="40" grpId="0"/>
      <p:bldP spid="43" grpId="0"/>
      <p:bldP spid="46" grpId="0"/>
      <p:bldP spid="33" grpId="0" animBg="1"/>
      <p:bldP spid="48" grpId="0" animBg="1"/>
      <p:bldP spid="34" grpId="0"/>
      <p:bldP spid="35" grpId="0"/>
      <p:bldP spid="38" grpId="0"/>
      <p:bldP spid="50" grpId="0"/>
      <p:bldP spid="51" grpId="0"/>
      <p:bldP spid="52" grpId="0"/>
      <p:bldP spid="55" grpId="0" animBg="1"/>
      <p:bldP spid="75" grpId="0" animBg="1"/>
      <p:bldP spid="7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 rot="18627426">
            <a:off x="57359" y="4437276"/>
            <a:ext cx="2183449" cy="1558925"/>
          </a:xfrm>
        </p:spPr>
        <p:txBody>
          <a:bodyPr/>
          <a:lstStyle/>
          <a:p>
            <a:r>
              <a:rPr lang="en-US" dirty="0" smtClean="0"/>
              <a:t>An example system :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2432097" y="1513840"/>
            <a:ext cx="6407103" cy="772160"/>
            <a:chOff x="1475308" y="3124200"/>
            <a:chExt cx="7185565" cy="838200"/>
          </a:xfrm>
        </p:grpSpPr>
        <p:sp>
          <p:nvSpPr>
            <p:cNvPr id="18" name="Rectangle 17"/>
            <p:cNvSpPr/>
            <p:nvPr/>
          </p:nvSpPr>
          <p:spPr>
            <a:xfrm>
              <a:off x="2458720" y="3190240"/>
              <a:ext cx="851859" cy="665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S</a:t>
              </a:r>
              <a:r>
                <a:rPr lang="en-US" sz="1600" b="1" u="none" dirty="0"/>
                <a:t>tage </a:t>
              </a:r>
              <a:r>
                <a:rPr lang="en-US" sz="1600" b="1" u="none" dirty="0" smtClean="0"/>
                <a:t>1</a:t>
              </a:r>
              <a:endParaRPr lang="en-US" sz="1600" b="1" u="none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3941" y="3200400"/>
              <a:ext cx="851859" cy="665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Stage 2</a:t>
              </a:r>
              <a:endParaRPr lang="en-US" sz="1600" b="1" u="none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63141" y="3200400"/>
              <a:ext cx="851859" cy="665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Stage 3</a:t>
              </a:r>
              <a:endParaRPr lang="en-US" sz="1600" b="1" u="none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0" y="3124200"/>
              <a:ext cx="1309059" cy="8382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none" dirty="0" smtClean="0"/>
                <a:t>Fully Connected Layer</a:t>
              </a:r>
              <a:endParaRPr lang="en-US" sz="1600" b="1" u="none" dirty="0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3315659" y="343334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4516120" y="3449320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735320" y="344350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7430459" y="345366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2087880" y="3453662"/>
              <a:ext cx="331781" cy="193778"/>
            </a:xfrm>
            <a:prstGeom prst="rightArrow">
              <a:avLst/>
            </a:prstGeom>
            <a:solidFill>
              <a:srgbClr val="FAA8A8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75308" y="3286780"/>
              <a:ext cx="8665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u="none" dirty="0" smtClean="0"/>
                <a:t>Input Image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794301" y="3288941"/>
              <a:ext cx="8665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u="none" dirty="0" smtClean="0"/>
                <a:t>Class Label </a:t>
              </a:r>
              <a:endParaRPr lang="en-US" dirty="0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96" y="3253334"/>
            <a:ext cx="6169504" cy="238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24000" y="57266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none" dirty="0">
                <a:latin typeface="+mj-lt"/>
              </a:rPr>
              <a:t>Feature visualization of convolutional net trained on </a:t>
            </a:r>
            <a:r>
              <a:rPr lang="en-US" u="none" dirty="0" err="1">
                <a:latin typeface="+mj-lt"/>
              </a:rPr>
              <a:t>ImageNet</a:t>
            </a:r>
            <a:r>
              <a:rPr lang="en-US" u="none" dirty="0">
                <a:latin typeface="+mj-lt"/>
              </a:rPr>
              <a:t> from </a:t>
            </a:r>
            <a:r>
              <a:rPr lang="en-US" u="none" dirty="0">
                <a:solidFill>
                  <a:srgbClr val="2136FF"/>
                </a:solidFill>
                <a:latin typeface="+mj-lt"/>
              </a:rPr>
              <a:t>[</a:t>
            </a:r>
            <a:r>
              <a:rPr lang="en-US" u="none" dirty="0" err="1">
                <a:solidFill>
                  <a:srgbClr val="2136FF"/>
                </a:solidFill>
                <a:latin typeface="+mj-lt"/>
              </a:rPr>
              <a:t>Zeiler</a:t>
            </a:r>
            <a:r>
              <a:rPr lang="en-US" u="none" dirty="0">
                <a:solidFill>
                  <a:srgbClr val="2136FF"/>
                </a:solidFill>
                <a:latin typeface="+mj-lt"/>
              </a:rPr>
              <a:t> &amp; Fergus 2013]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978305" y="2362200"/>
            <a:ext cx="603095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730897" y="2362200"/>
            <a:ext cx="145903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847619" y="2362200"/>
            <a:ext cx="1010381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0"/>
          <a:stretch/>
        </p:blipFill>
        <p:spPr bwMode="auto">
          <a:xfrm>
            <a:off x="1435526" y="1455315"/>
            <a:ext cx="1542779" cy="93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9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 roots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19200"/>
            <a:ext cx="7162800" cy="4525963"/>
          </a:xfrm>
        </p:spPr>
        <p:txBody>
          <a:bodyPr/>
          <a:lstStyle/>
          <a:p>
            <a:r>
              <a:rPr lang="en-US" sz="2000" b="1" dirty="0" smtClean="0"/>
              <a:t>Fukushima, 1980s</a:t>
            </a:r>
            <a:r>
              <a:rPr lang="en-US" sz="2000" dirty="0" smtClean="0"/>
              <a:t> </a:t>
            </a:r>
            <a:r>
              <a:rPr lang="en-US" sz="2000" dirty="0"/>
              <a:t>designed network with same basic structure but did not train by </a:t>
            </a:r>
            <a:r>
              <a:rPr lang="en-US" sz="2000" dirty="0" smtClean="0"/>
              <a:t>backpropagation. </a:t>
            </a:r>
            <a:endParaRPr lang="en-US" sz="2000" dirty="0"/>
          </a:p>
          <a:p>
            <a:r>
              <a:rPr lang="en-US" sz="2000" dirty="0" smtClean="0"/>
              <a:t>The </a:t>
            </a:r>
            <a:r>
              <a:rPr lang="en-US" sz="2000" dirty="0"/>
              <a:t>first successful applications of </a:t>
            </a:r>
            <a:r>
              <a:rPr lang="en-US" sz="2000" b="1" dirty="0"/>
              <a:t>Convolutional Networks</a:t>
            </a:r>
            <a:r>
              <a:rPr lang="en-US" sz="2000" dirty="0"/>
              <a:t> </a:t>
            </a:r>
            <a:r>
              <a:rPr lang="en-US" sz="2000" dirty="0" smtClean="0"/>
              <a:t>by </a:t>
            </a:r>
            <a:r>
              <a:rPr lang="en-US" sz="2000" dirty="0"/>
              <a:t>Yann </a:t>
            </a:r>
            <a:r>
              <a:rPr lang="en-US" sz="2000" dirty="0" err="1"/>
              <a:t>LeCun</a:t>
            </a:r>
            <a:r>
              <a:rPr lang="en-US" sz="2000" dirty="0"/>
              <a:t> in </a:t>
            </a:r>
            <a:r>
              <a:rPr lang="en-US" sz="2000" dirty="0" smtClean="0"/>
              <a:t>1990's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LeNet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dirty="0" smtClean="0"/>
              <a:t>Was </a:t>
            </a:r>
            <a:r>
              <a:rPr lang="en-US" sz="1800" dirty="0"/>
              <a:t>used to read zip codes, digits, etc.</a:t>
            </a:r>
          </a:p>
          <a:p>
            <a:r>
              <a:rPr lang="en-US" sz="1800" dirty="0" smtClean="0"/>
              <a:t>Many variants nowadays, but the core idea is the same</a:t>
            </a:r>
          </a:p>
          <a:p>
            <a:pPr lvl="1"/>
            <a:r>
              <a:rPr lang="en-US" sz="1800" dirty="0" smtClean="0"/>
              <a:t>Example: a system developed in Google </a:t>
            </a:r>
          </a:p>
          <a:p>
            <a:pPr lvl="2"/>
            <a:r>
              <a:rPr lang="en-US" sz="1600" dirty="0" smtClean="0"/>
              <a:t>Compute different filters </a:t>
            </a:r>
          </a:p>
          <a:p>
            <a:pPr lvl="2"/>
            <a:r>
              <a:rPr lang="en-US" sz="1600" dirty="0" smtClean="0"/>
              <a:t>Compose </a:t>
            </a:r>
            <a:r>
              <a:rPr lang="en-US" sz="1600" dirty="0"/>
              <a:t>one big vector from all of </a:t>
            </a:r>
            <a:r>
              <a:rPr lang="en-US" sz="1600" dirty="0" smtClean="0"/>
              <a:t>them</a:t>
            </a:r>
          </a:p>
          <a:p>
            <a:pPr lvl="2"/>
            <a:r>
              <a:rPr lang="en-US" sz="1600" dirty="0" smtClean="0"/>
              <a:t>Layer </a:t>
            </a:r>
            <a:r>
              <a:rPr lang="en-US" sz="1600" dirty="0"/>
              <a:t>this iteratively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17330" y="1801425"/>
            <a:ext cx="1547591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71800" y="6019800"/>
            <a:ext cx="3582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See </a:t>
            </a: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more: http://arxiv.org/pdf/1409.4842v1.pdf</a:t>
            </a:r>
          </a:p>
        </p:txBody>
      </p:sp>
    </p:spTree>
    <p:extLst>
      <p:ext uri="{BB962C8B-B14F-4D97-AF65-F5344CB8AC3E}">
        <p14:creationId xmlns:p14="http://schemas.microsoft.com/office/powerpoint/2010/main" val="230256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Tips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Before large </a:t>
            </a:r>
            <a:r>
              <a:rPr lang="en-US" sz="2000" dirty="0"/>
              <a:t>scale experiments, </a:t>
            </a:r>
            <a:r>
              <a:rPr lang="en-US" sz="2000" dirty="0" smtClean="0"/>
              <a:t>test </a:t>
            </a:r>
            <a:r>
              <a:rPr lang="en-US" sz="2000" dirty="0"/>
              <a:t>on a small subset of the data and check the error </a:t>
            </a:r>
            <a:r>
              <a:rPr lang="en-US" sz="2000" dirty="0" smtClean="0"/>
              <a:t>should go to zero. </a:t>
            </a:r>
          </a:p>
          <a:p>
            <a:pPr lvl="1"/>
            <a:r>
              <a:rPr lang="en-US" sz="1800" dirty="0" err="1" smtClean="0"/>
              <a:t>Overfitting</a:t>
            </a:r>
            <a:r>
              <a:rPr lang="en-US" sz="1800" dirty="0" smtClean="0"/>
              <a:t> on small training </a:t>
            </a:r>
          </a:p>
          <a:p>
            <a:r>
              <a:rPr lang="en-US" sz="2000" dirty="0" smtClean="0"/>
              <a:t>Visualize </a:t>
            </a:r>
            <a:r>
              <a:rPr lang="en-US" sz="2000" dirty="0"/>
              <a:t>features (feature maps need to be uncorrelated) and have high </a:t>
            </a:r>
            <a:r>
              <a:rPr lang="en-US" sz="2000" dirty="0" smtClean="0"/>
              <a:t>variance</a:t>
            </a:r>
          </a:p>
          <a:p>
            <a:r>
              <a:rPr lang="en-US" sz="2000" dirty="0"/>
              <a:t>Bad training: many hidden units ignore the input and/or exhibit strong correlations.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861230"/>
            <a:ext cx="7277100" cy="208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328873" y="6093023"/>
            <a:ext cx="2836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Figure Credit: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Marc'Aurelio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Ranzato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52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Training diverges: </a:t>
            </a:r>
            <a:endParaRPr lang="en-US" sz="2000" dirty="0" smtClean="0"/>
          </a:p>
          <a:p>
            <a:pPr lvl="1"/>
            <a:r>
              <a:rPr lang="en-US" sz="1800" dirty="0" smtClean="0"/>
              <a:t>Learning </a:t>
            </a:r>
            <a:r>
              <a:rPr lang="en-US" sz="1800" dirty="0"/>
              <a:t>rate may be too large → decrease learning rate </a:t>
            </a:r>
            <a:endParaRPr lang="en-US" sz="1800" dirty="0" smtClean="0"/>
          </a:p>
          <a:p>
            <a:pPr lvl="1"/>
            <a:r>
              <a:rPr lang="en-US" sz="1800" dirty="0" err="1" smtClean="0"/>
              <a:t>BackProp</a:t>
            </a:r>
            <a:r>
              <a:rPr lang="en-US" sz="1800" dirty="0" smtClean="0"/>
              <a:t> is </a:t>
            </a:r>
            <a:r>
              <a:rPr lang="en-US" sz="1800" dirty="0"/>
              <a:t>buggy → numerical gradient checking </a:t>
            </a:r>
            <a:endParaRPr lang="en-US" sz="1800" dirty="0" smtClean="0"/>
          </a:p>
          <a:p>
            <a:r>
              <a:rPr lang="en-US" sz="2000" dirty="0" smtClean="0"/>
              <a:t>Loss </a:t>
            </a:r>
            <a:r>
              <a:rPr lang="en-US" sz="2000" dirty="0"/>
              <a:t>is minimized but accuracy is low </a:t>
            </a:r>
            <a:endParaRPr lang="en-US" sz="2000" dirty="0" smtClean="0"/>
          </a:p>
          <a:p>
            <a:pPr lvl="1"/>
            <a:r>
              <a:rPr lang="en-US" sz="1800" dirty="0" smtClean="0"/>
              <a:t>Check </a:t>
            </a:r>
            <a:r>
              <a:rPr lang="en-US" sz="1800" dirty="0"/>
              <a:t>loss function: Is it appropriate for the task you want to solve? Does it have degenerate solutions? </a:t>
            </a:r>
            <a:endParaRPr lang="en-US" sz="1800" dirty="0" smtClean="0"/>
          </a:p>
          <a:p>
            <a:r>
              <a:rPr lang="en-US" sz="2000" dirty="0" smtClean="0"/>
              <a:t>NN is </a:t>
            </a:r>
            <a:r>
              <a:rPr lang="en-US" sz="2000" dirty="0"/>
              <a:t>underperforming </a:t>
            </a:r>
            <a:r>
              <a:rPr lang="en-US" sz="2000" dirty="0" smtClean="0"/>
              <a:t>/ under-fitting </a:t>
            </a:r>
          </a:p>
          <a:p>
            <a:pPr lvl="1"/>
            <a:r>
              <a:rPr lang="en-US" sz="1800" dirty="0" smtClean="0"/>
              <a:t>Compute number of parameters </a:t>
            </a:r>
            <a:r>
              <a:rPr lang="en-US" sz="1800" dirty="0"/>
              <a:t>→ if too small, make </a:t>
            </a:r>
            <a:r>
              <a:rPr lang="en-US" sz="1800" dirty="0" smtClean="0"/>
              <a:t>network </a:t>
            </a:r>
            <a:r>
              <a:rPr lang="en-US" sz="1800" dirty="0"/>
              <a:t>larger </a:t>
            </a:r>
            <a:endParaRPr lang="en-US" sz="1800" dirty="0" smtClean="0"/>
          </a:p>
          <a:p>
            <a:r>
              <a:rPr lang="en-US" sz="2000" dirty="0" smtClean="0"/>
              <a:t>NN is </a:t>
            </a:r>
            <a:r>
              <a:rPr lang="en-US" sz="2000" dirty="0"/>
              <a:t>too slow </a:t>
            </a:r>
            <a:endParaRPr lang="en-US" sz="2000" dirty="0" smtClean="0"/>
          </a:p>
          <a:p>
            <a:pPr lvl="1"/>
            <a:r>
              <a:rPr lang="en-US" sz="1800" dirty="0" smtClean="0"/>
              <a:t>Compute number of parameters </a:t>
            </a:r>
            <a:r>
              <a:rPr lang="en-US" sz="1800" dirty="0"/>
              <a:t>→ </a:t>
            </a:r>
            <a:r>
              <a:rPr lang="en-US" sz="1800" dirty="0" smtClean="0"/>
              <a:t>Use distributed framework, use GPU, make network </a:t>
            </a:r>
            <a:r>
              <a:rPr lang="en-US" sz="1800" dirty="0"/>
              <a:t>smaller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5486400"/>
            <a:ext cx="67056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none" dirty="0" smtClean="0"/>
              <a:t>Many of these points apply to many machine learning models, no just neural networks. 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9547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for vector inputs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Let’s study another variant of CNN for language </a:t>
                </a:r>
              </a:p>
              <a:p>
                <a:pPr lvl="1"/>
                <a:r>
                  <a:rPr lang="en-US" sz="1600" dirty="0" smtClean="0"/>
                  <a:t>Example: sentence classification (say spam or not spam)</a:t>
                </a:r>
              </a:p>
              <a:p>
                <a:r>
                  <a:rPr lang="en-US" sz="2000" dirty="0" smtClean="0"/>
                  <a:t>First step: represent each word with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</a:p>
              <a:p>
                <a:pPr marL="457200" lvl="1" indent="0" algn="ctr">
                  <a:buNone/>
                </a:pPr>
                <a:r>
                  <a:rPr lang="en-US" sz="1600" dirty="0" smtClean="0">
                    <a:solidFill>
                      <a:srgbClr val="FF0000"/>
                    </a:solidFill>
                  </a:rPr>
                  <a:t>This 		is 	not 	a 	spam </a:t>
                </a:r>
              </a:p>
              <a:p>
                <a:pPr marL="457200" lvl="1" indent="0" algn="ctr">
                  <a:buNone/>
                </a:pPr>
                <a:endParaRPr lang="en-US" sz="1600" dirty="0">
                  <a:solidFill>
                    <a:srgbClr val="FF0000"/>
                  </a:solidFill>
                </a:endParaRPr>
              </a:p>
              <a:p>
                <a:pPr marL="457200" lvl="1" indent="0" algn="ctr">
                  <a:buNone/>
                </a:pPr>
                <a:endParaRPr lang="en-US" sz="1600" dirty="0" smtClean="0">
                  <a:solidFill>
                    <a:srgbClr val="FF0000"/>
                  </a:solidFill>
                </a:endParaRPr>
              </a:p>
              <a:p>
                <a:pPr marL="457200" lvl="1" indent="0" algn="ctr">
                  <a:buNone/>
                </a:pPr>
                <a:endParaRPr lang="en-US" sz="1600" dirty="0">
                  <a:solidFill>
                    <a:srgbClr val="FF0000"/>
                  </a:solidFill>
                </a:endParaRPr>
              </a:p>
              <a:p>
                <a:pPr marL="457200" lvl="1" indent="0" algn="ctr">
                  <a:buNone/>
                </a:pPr>
                <a:r>
                  <a:rPr lang="en-US" sz="1600" dirty="0" smtClean="0">
                    <a:solidFill>
                      <a:srgbClr val="FF0000"/>
                    </a:solidFill>
                  </a:rPr>
                  <a:t>Concatenate the vectors </a:t>
                </a:r>
              </a:p>
              <a:p>
                <a:pPr marL="457200" lvl="1" indent="0" algn="ctr">
                  <a:buNone/>
                </a:pPr>
                <a:endParaRPr lang="en-US" sz="1600" dirty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Now we can assume that the input to the system is a vector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𝑑𝑙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sz="1800" dirty="0" smtClean="0"/>
                  <a:t>Where the input sentence has length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𝑙</m:t>
                    </m:r>
                  </m:oMath>
                </a14:m>
                <a:r>
                  <a:rPr lang="en-US" sz="1800" dirty="0" smtClean="0"/>
                  <a:t> 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  <a:ea typeface="Cambria Math"/>
                      </a:rPr>
                      <m:t>𝑙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5</m:t>
                    </m:r>
                  </m:oMath>
                </a14:m>
                <a:r>
                  <a:rPr lang="en-US" sz="1800" dirty="0" smtClean="0"/>
                  <a:t> in our example )</a:t>
                </a:r>
              </a:p>
              <a:p>
                <a:pPr lvl="1"/>
                <a:r>
                  <a:rPr lang="en-US" sz="1800" dirty="0" smtClean="0"/>
                  <a:t>Each word vector’s length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sz="1800" dirty="0" smtClean="0">
                    <a:ea typeface="Cambria Math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  <a:ea typeface="Cambria Math"/>
                      </a:rPr>
                      <m:t>7</m:t>
                    </m:r>
                  </m:oMath>
                </a14:m>
                <a:r>
                  <a:rPr lang="en-US" sz="1800" dirty="0" smtClean="0">
                    <a:ea typeface="Cambria Math"/>
                  </a:rPr>
                  <a:t> in our example )</a:t>
                </a:r>
                <a:endParaRPr lang="en-US" sz="1800" dirty="0">
                  <a:ea typeface="Cambria Math"/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78" r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981200" y="4000500"/>
            <a:ext cx="639064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endParaRPr lang="en-US" b="1" u="none" dirty="0">
              <a:solidFill>
                <a:schemeClr val="bg2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676400" y="2743200"/>
            <a:ext cx="7391400" cy="762000"/>
            <a:chOff x="1676400" y="2743200"/>
            <a:chExt cx="7391400" cy="762000"/>
          </a:xfrm>
        </p:grpSpPr>
        <p:sp>
          <p:nvSpPr>
            <p:cNvPr id="6" name="Rectangle 5"/>
            <p:cNvSpPr/>
            <p:nvPr/>
          </p:nvSpPr>
          <p:spPr>
            <a:xfrm>
              <a:off x="1676400" y="3314700"/>
              <a:ext cx="1391920" cy="1905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00400" y="3314700"/>
              <a:ext cx="1391920" cy="1905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04080" y="3314700"/>
              <a:ext cx="1391920" cy="1905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92520" y="3314700"/>
              <a:ext cx="1391920" cy="1905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  <p:cxnSp>
          <p:nvCxnSpPr>
            <p:cNvPr id="11" name="Straight Arrow Connector 10"/>
            <p:cNvCxnSpPr>
              <a:endCxn id="6" idx="0"/>
            </p:cNvCxnSpPr>
            <p:nvPr/>
          </p:nvCxnSpPr>
          <p:spPr>
            <a:xfrm flipH="1">
              <a:off x="2372360" y="2805430"/>
              <a:ext cx="782320" cy="50927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7" idx="0"/>
            </p:cNvCxnSpPr>
            <p:nvPr/>
          </p:nvCxnSpPr>
          <p:spPr>
            <a:xfrm flipH="1">
              <a:off x="3896360" y="2805430"/>
              <a:ext cx="467360" cy="50927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8" idx="0"/>
            </p:cNvCxnSpPr>
            <p:nvPr/>
          </p:nvCxnSpPr>
          <p:spPr>
            <a:xfrm flipH="1">
              <a:off x="5400040" y="2805430"/>
              <a:ext cx="40640" cy="50927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0"/>
            </p:cNvCxnSpPr>
            <p:nvPr/>
          </p:nvCxnSpPr>
          <p:spPr>
            <a:xfrm>
              <a:off x="6400800" y="2805430"/>
              <a:ext cx="487680" cy="50927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7675880" y="3314700"/>
              <a:ext cx="1391920" cy="1905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  <p:cxnSp>
          <p:nvCxnSpPr>
            <p:cNvPr id="37" name="Straight Arrow Connector 36"/>
            <p:cNvCxnSpPr>
              <a:endCxn id="32" idx="0"/>
            </p:cNvCxnSpPr>
            <p:nvPr/>
          </p:nvCxnSpPr>
          <p:spPr>
            <a:xfrm>
              <a:off x="7467600" y="2743200"/>
              <a:ext cx="904240" cy="5715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06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</a:rPr>
              <a:t>Some facts from real analysis</a:t>
            </a:r>
            <a:endParaRPr lang="en-US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524000" y="1295400"/>
                <a:ext cx="7620000" cy="4525963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dirty="0" smtClean="0">
                    <a:solidFill>
                      <a:schemeClr val="accent2"/>
                    </a:solidFill>
                    <a:latin typeface="Calibri" pitchFamily="34" charset="0"/>
                  </a:rPr>
                  <a:t>Simple chain rule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 smtClean="0">
                    <a:solidFill>
                      <a:schemeClr val="accent2"/>
                    </a:solidFill>
                    <a:latin typeface="Calibri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  <a:latin typeface="Calibri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  <a:latin typeface="Calibri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  <a:latin typeface="Calibri" pitchFamily="34" charset="0"/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  <a:latin typeface="Calibri" pitchFamily="34" charset="0"/>
                  </a:rPr>
                  <a:t>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dirty="0" smtClean="0">
                  <a:solidFill>
                    <a:schemeClr val="accent2"/>
                  </a:solidFill>
                  <a:latin typeface="Calibri" pitchFamily="34" charset="0"/>
                </a:endParaRPr>
              </a:p>
              <a:p>
                <a:pPr lvl="2">
                  <a:lnSpc>
                    <a:spcPct val="80000"/>
                  </a:lnSpc>
                </a:pPr>
                <a:r>
                  <a:rPr lang="en-US" dirty="0" smtClean="0">
                    <a:solidFill>
                      <a:schemeClr val="accent2"/>
                    </a:solidFill>
                    <a:latin typeface="Calibri" pitchFamily="34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  <a:latin typeface="Calibri" pitchFamily="34" charset="0"/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  <a:latin typeface="Calibri" pitchFamily="34" charset="0"/>
                  </a:rPr>
                  <a:t>, as well. 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 smtClean="0">
                    <a:solidFill>
                      <a:schemeClr val="accent2"/>
                    </a:solidFill>
                    <a:latin typeface="Calibri" pitchFamily="34" charset="0"/>
                  </a:rPr>
                  <a:t>Question:  how to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endParaRPr lang="en-US" dirty="0" smtClean="0">
                  <a:solidFill>
                    <a:schemeClr val="accent2"/>
                  </a:solidFill>
                  <a:latin typeface="Calibri" pitchFamily="34" charset="0"/>
                </a:endParaRPr>
              </a:p>
              <a:p>
                <a:pPr marL="457200" lvl="1" indent="0">
                  <a:lnSpc>
                    <a:spcPct val="80000"/>
                  </a:lnSpc>
                  <a:buNone/>
                </a:pPr>
                <a:r>
                  <a:rPr lang="en-US" dirty="0" smtClean="0">
                    <a:solidFill>
                      <a:schemeClr val="accent2"/>
                    </a:solidFill>
                    <a:latin typeface="Calibri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64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295400"/>
                <a:ext cx="7620000" cy="4525963"/>
              </a:xfrm>
              <a:blipFill rotWithShape="1">
                <a:blip r:embed="rId3"/>
                <a:stretch>
                  <a:fillRect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90A62C-F7EB-4847-AE6C-B5EDD3F056E7}" type="slidenum">
              <a:rPr lang="en-US"/>
              <a:pPr/>
              <a:t>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732569"/>
            <a:ext cx="4267200" cy="286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3505200" y="6169223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Richard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Socher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Content Placeholder 3"/>
          <p:cNvSpPr>
            <a:spLocks noGrp="1"/>
          </p:cNvSpPr>
          <p:nvPr>
            <p:ph sz="quarter" idx="13"/>
          </p:nvPr>
        </p:nvSpPr>
        <p:spPr>
          <a:xfrm rot="18627426">
            <a:off x="57359" y="3681197"/>
            <a:ext cx="2183449" cy="1558925"/>
          </a:xfrm>
        </p:spPr>
        <p:txBody>
          <a:bodyPr/>
          <a:lstStyle/>
          <a:p>
            <a:r>
              <a:rPr lang="en-US" dirty="0" smtClean="0"/>
              <a:t>Reminder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029200" y="4482644"/>
            <a:ext cx="29718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none" dirty="0" smtClean="0"/>
              <a:t>We used these facts last time when deriving the details of the Backpropagation algorithm. </a:t>
            </a:r>
            <a:endParaRPr lang="en-US" u="none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5344180"/>
            <a:ext cx="29718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none" dirty="0" smtClean="0"/>
              <a:t>Remember that </a:t>
            </a:r>
            <a:r>
              <a:rPr lang="en-US" i="1" u="none" dirty="0" smtClean="0"/>
              <a:t>z </a:t>
            </a:r>
            <a:r>
              <a:rPr lang="en-US" u="none" dirty="0" smtClean="0"/>
              <a:t>was the error function. 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364845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143000"/>
                <a:ext cx="7162800" cy="4525963"/>
              </a:xfrm>
            </p:spPr>
            <p:txBody>
              <a:bodyPr/>
              <a:lstStyle/>
              <a:p>
                <a:r>
                  <a:rPr lang="en-US" dirty="0" smtClean="0"/>
                  <a:t>Think about a single convolutional layer</a:t>
                </a:r>
              </a:p>
              <a:p>
                <a:pPr lvl="1"/>
                <a:r>
                  <a:rPr lang="en-US" dirty="0" smtClean="0"/>
                  <a:t>A bunch of </a:t>
                </a:r>
                <a:r>
                  <a:rPr lang="en-US" b="1" dirty="0" smtClean="0"/>
                  <a:t>vector </a:t>
                </a:r>
                <a:r>
                  <a:rPr lang="en-US" dirty="0" smtClean="0"/>
                  <a:t>filters</a:t>
                </a:r>
              </a:p>
              <a:p>
                <a:pPr lvl="2"/>
                <a:r>
                  <a:rPr lang="en-US" dirty="0" smtClean="0"/>
                  <a:t>Each defined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𝑑h</m:t>
                        </m:r>
                      </m:sup>
                    </m:sSup>
                  </m:oMath>
                </a14:m>
                <a:endParaRPr lang="en-US" b="0" dirty="0" smtClean="0">
                  <a:ea typeface="Cambria Math"/>
                </a:endParaRPr>
              </a:p>
              <a:p>
                <a:pPr lvl="3"/>
                <a:r>
                  <a:rPr lang="en-US" dirty="0" smtClean="0">
                    <a:ea typeface="Cambria Math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r>
                  <a:rPr lang="en-US" b="0" dirty="0" smtClean="0">
                    <a:ea typeface="Cambria Math"/>
                  </a:rPr>
                  <a:t> is the number of the words the filter covers </a:t>
                </a:r>
              </a:p>
              <a:p>
                <a:pPr lvl="3"/>
                <a:r>
                  <a:rPr lang="en-US" dirty="0" smtClean="0"/>
                  <a:t>Size of the word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𝑑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lvl="1"/>
                <a:r>
                  <a:rPr lang="en-US" b="0" dirty="0" smtClean="0">
                    <a:ea typeface="Cambria Math"/>
                  </a:rPr>
                  <a:t>Find its (modified) convolution with the input vector </a:t>
                </a:r>
              </a:p>
              <a:p>
                <a:pPr lvl="2"/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Result of the convolution with the filter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sz="1600" dirty="0" smtClean="0"/>
                  <a:t>Convolution </a:t>
                </a:r>
                <a:r>
                  <a:rPr lang="en-US" sz="1600" dirty="0"/>
                  <a:t>with a filter that spans 2 words, is operating on all of the bi-grams (vectors of two consecutive word, concatenated</a:t>
                </a:r>
                <a:r>
                  <a:rPr lang="en-US" sz="1600" dirty="0" smtClean="0"/>
                  <a:t>): </a:t>
                </a:r>
                <a:r>
                  <a:rPr lang="en-US" sz="1600" dirty="0"/>
                  <a:t>“this is”, “is not”, “not a”, “a spam”. </a:t>
                </a:r>
              </a:p>
              <a:p>
                <a:pPr lvl="1"/>
                <a:r>
                  <a:rPr lang="en-US" sz="1600" dirty="0"/>
                  <a:t>Regardless of whether it is </a:t>
                </a:r>
                <a:r>
                  <a:rPr lang="en-US" sz="1600" dirty="0" smtClean="0"/>
                  <a:t>grammatical  (not appealing linguistically)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143000"/>
                <a:ext cx="7162800" cy="4525963"/>
              </a:xfrm>
              <a:blipFill rotWithShape="1">
                <a:blip r:embed="rId2"/>
                <a:stretch>
                  <a:fillRect t="-1078" b="-1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1717324" y="3619500"/>
            <a:ext cx="639064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 on vectors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 rot="18627426">
            <a:off x="57359" y="2995399"/>
            <a:ext cx="2183449" cy="1558925"/>
          </a:xfrm>
        </p:spPr>
        <p:txBody>
          <a:bodyPr/>
          <a:lstStyle/>
          <a:p>
            <a:r>
              <a:rPr lang="en-US" dirty="0" smtClean="0"/>
              <a:t>A convolutional layer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46804" y="2622604"/>
            <a:ext cx="2590800" cy="1905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717324" y="3345180"/>
            <a:ext cx="6390640" cy="464820"/>
            <a:chOff x="1524000" y="3886200"/>
            <a:chExt cx="6390640" cy="464820"/>
          </a:xfrm>
        </p:grpSpPr>
        <p:sp>
          <p:nvSpPr>
            <p:cNvPr id="11" name="Rectangle 10"/>
            <p:cNvSpPr/>
            <p:nvPr/>
          </p:nvSpPr>
          <p:spPr>
            <a:xfrm>
              <a:off x="1524000" y="4160520"/>
              <a:ext cx="6390640" cy="1905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>
                  <a:solidFill>
                    <a:schemeClr val="bg2"/>
                  </a:solidFill>
                </a:rPr>
                <a:t>O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24000" y="3886200"/>
              <a:ext cx="2590800" cy="1905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>
                  <a:solidFill>
                    <a:schemeClr val="bg2"/>
                  </a:solidFill>
                </a:rPr>
                <a:t>O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17324" y="3352800"/>
            <a:ext cx="6390640" cy="457200"/>
            <a:chOff x="1524000" y="4572000"/>
            <a:chExt cx="6390640" cy="457200"/>
          </a:xfrm>
        </p:grpSpPr>
        <p:sp>
          <p:nvSpPr>
            <p:cNvPr id="12" name="Rectangle 11"/>
            <p:cNvSpPr/>
            <p:nvPr/>
          </p:nvSpPr>
          <p:spPr>
            <a:xfrm>
              <a:off x="1524000" y="4838700"/>
              <a:ext cx="6390640" cy="1905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>
                  <a:solidFill>
                    <a:schemeClr val="bg2"/>
                  </a:solidFill>
                </a:rPr>
                <a:t>O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83840" y="4572000"/>
              <a:ext cx="2590800" cy="1905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>
                  <a:solidFill>
                    <a:schemeClr val="bg2"/>
                  </a:solidFill>
                </a:rPr>
                <a:t>O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17324" y="3352800"/>
            <a:ext cx="6390640" cy="457200"/>
            <a:chOff x="1524000" y="5791200"/>
            <a:chExt cx="6390640" cy="457200"/>
          </a:xfrm>
        </p:grpSpPr>
        <p:sp>
          <p:nvSpPr>
            <p:cNvPr id="14" name="Rectangle 13"/>
            <p:cNvSpPr/>
            <p:nvPr/>
          </p:nvSpPr>
          <p:spPr>
            <a:xfrm>
              <a:off x="1524000" y="6057900"/>
              <a:ext cx="6390640" cy="1905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>
                  <a:solidFill>
                    <a:schemeClr val="bg2"/>
                  </a:solidFill>
                </a:rPr>
                <a:t>O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84320" y="5791200"/>
              <a:ext cx="2590800" cy="1905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>
                  <a:solidFill>
                    <a:schemeClr val="bg2"/>
                  </a:solidFill>
                </a:rPr>
                <a:t>O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727484" y="3362960"/>
            <a:ext cx="6390640" cy="447040"/>
            <a:chOff x="1534160" y="5839460"/>
            <a:chExt cx="6390640" cy="447040"/>
          </a:xfrm>
        </p:grpSpPr>
        <p:sp>
          <p:nvSpPr>
            <p:cNvPr id="16" name="Rectangle 15"/>
            <p:cNvSpPr/>
            <p:nvPr/>
          </p:nvSpPr>
          <p:spPr>
            <a:xfrm>
              <a:off x="1534160" y="6096000"/>
              <a:ext cx="6390640" cy="1905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>
                  <a:solidFill>
                    <a:schemeClr val="bg2"/>
                  </a:solidFill>
                </a:rPr>
                <a:t>O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34000" y="5839460"/>
              <a:ext cx="2590800" cy="19050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none" dirty="0">
                  <a:solidFill>
                    <a:schemeClr val="bg2"/>
                  </a:solidFill>
                </a:rPr>
                <a:t>O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  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>
                  <a:solidFill>
                    <a:schemeClr val="bg2"/>
                  </a:solidFill>
                </a:rPr>
                <a:t>O</a:t>
              </a:r>
              <a:r>
                <a:rPr lang="en-US" b="1" u="none" dirty="0">
                  <a:solidFill>
                    <a:schemeClr val="bg2"/>
                  </a:solidFill>
                </a:rPr>
                <a:t> </a:t>
              </a:r>
              <a:r>
                <a:rPr lang="en-US" b="1" u="none" dirty="0" err="1" smtClean="0">
                  <a:solidFill>
                    <a:schemeClr val="bg2"/>
                  </a:solidFill>
                </a:rPr>
                <a:t>O</a:t>
              </a:r>
              <a:r>
                <a:rPr lang="en-US" b="1" u="none" dirty="0" smtClean="0">
                  <a:solidFill>
                    <a:schemeClr val="bg2"/>
                  </a:solidFill>
                </a:rPr>
                <a:t> </a:t>
              </a:r>
              <a:endParaRPr lang="en-US" b="1" u="none" dirty="0">
                <a:solidFill>
                  <a:schemeClr val="bg2"/>
                </a:solidFill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1636044" y="3230880"/>
            <a:ext cx="2672080" cy="6858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043204" y="3230880"/>
            <a:ext cx="2529840" cy="6858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308124" y="3200400"/>
            <a:ext cx="2529840" cy="6858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578124" y="3200400"/>
            <a:ext cx="2529840" cy="6858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69896" y="3938547"/>
                <a:ext cx="1881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=</m:t>
                      </m:r>
                      <m:r>
                        <a:rPr lang="en-US" sz="2000" b="0" i="1" u="none" smtClean="0">
                          <a:latin typeface="Cambria Math"/>
                        </a:rPr>
                        <m:t>𝑓</m:t>
                      </m:r>
                      <m:r>
                        <a:rPr lang="en-US" sz="2000" b="0" i="1" u="none" smtClean="0">
                          <a:latin typeface="Cambria Math"/>
                        </a:rPr>
                        <m:t>(</m:t>
                      </m:r>
                      <m:r>
                        <a:rPr lang="en-US" sz="2000" b="0" i="1" u="none" smtClean="0">
                          <a:latin typeface="Cambria Math"/>
                        </a:rPr>
                        <m:t>𝑤</m:t>
                      </m:r>
                      <m:r>
                        <a:rPr lang="en-US" sz="2000" b="0" i="1" u="none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1: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u="none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96" y="3938547"/>
                <a:ext cx="1881028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165124" y="3943290"/>
                <a:ext cx="22599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=</m:t>
                      </m:r>
                      <m:r>
                        <a:rPr lang="en-US" sz="2000" b="0" i="1" u="none" smtClean="0">
                          <a:latin typeface="Cambria Math"/>
                        </a:rPr>
                        <m:t>𝑓</m:t>
                      </m:r>
                      <m:r>
                        <a:rPr lang="en-US" sz="2000" b="0" i="1" u="none" smtClean="0">
                          <a:latin typeface="Cambria Math"/>
                        </a:rPr>
                        <m:t>(</m:t>
                      </m:r>
                      <m:r>
                        <a:rPr lang="en-US" sz="2000" b="0" i="1" u="none" smtClean="0">
                          <a:latin typeface="Cambria Math"/>
                        </a:rPr>
                        <m:t>𝑤</m:t>
                      </m:r>
                      <m:r>
                        <a:rPr lang="en-US" sz="2000" b="0" i="1" u="none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h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+1:2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u="none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24" y="3943290"/>
                <a:ext cx="2259978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586096" y="3938547"/>
                <a:ext cx="23689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=</m:t>
                      </m:r>
                      <m:r>
                        <a:rPr lang="en-US" sz="2000" b="0" i="1" u="none" smtClean="0">
                          <a:latin typeface="Cambria Math"/>
                        </a:rPr>
                        <m:t>𝑓</m:t>
                      </m:r>
                      <m:r>
                        <a:rPr lang="en-US" sz="2000" b="0" i="1" u="none" smtClean="0">
                          <a:latin typeface="Cambria Math"/>
                        </a:rPr>
                        <m:t>(</m:t>
                      </m:r>
                      <m:r>
                        <a:rPr lang="en-US" sz="2000" b="0" i="1" u="none" smtClean="0">
                          <a:latin typeface="Cambria Math"/>
                        </a:rPr>
                        <m:t>𝑤</m:t>
                      </m:r>
                      <m:r>
                        <a:rPr lang="en-US" sz="2000" b="0" i="1" u="none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2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h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+1:3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u="none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96" y="3938547"/>
                <a:ext cx="2368982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55924" y="3943290"/>
                <a:ext cx="23689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=</m:t>
                      </m:r>
                      <m:r>
                        <a:rPr lang="en-US" sz="2000" b="0" i="1" u="none" smtClean="0">
                          <a:latin typeface="Cambria Math"/>
                        </a:rPr>
                        <m:t>𝑓</m:t>
                      </m:r>
                      <m:r>
                        <a:rPr lang="en-US" sz="2000" b="0" i="1" u="none" smtClean="0">
                          <a:latin typeface="Cambria Math"/>
                        </a:rPr>
                        <m:t>(</m:t>
                      </m:r>
                      <m:r>
                        <a:rPr lang="en-US" sz="2000" b="0" i="1" u="none" smtClean="0">
                          <a:latin typeface="Cambria Math"/>
                        </a:rPr>
                        <m:t>𝑤</m:t>
                      </m:r>
                      <m:r>
                        <a:rPr lang="en-US" sz="2000" b="0" i="1" u="none" smtClean="0">
                          <a:latin typeface="Cambria Math"/>
                        </a:rPr>
                        <m:t>.</m:t>
                      </m:r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3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h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+1:4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u="none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924" y="3943290"/>
                <a:ext cx="2368982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728118" y="4621037"/>
                <a:ext cx="23893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none" smtClean="0">
                          <a:latin typeface="Cambria Math"/>
                        </a:rPr>
                        <m:t>𝑐</m:t>
                      </m:r>
                      <m:r>
                        <a:rPr lang="en-US" sz="2000" b="0" i="1" u="none" smtClean="0">
                          <a:latin typeface="Cambria Math"/>
                        </a:rPr>
                        <m:t>=[</m:t>
                      </m:r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, …., </m:t>
                      </m:r>
                      <m:sSub>
                        <m:sSubPr>
                          <m:ctrlPr>
                            <a:rPr lang="en-US" sz="2000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u="none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u="none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h</m:t>
                          </m:r>
                          <m:r>
                            <a:rPr lang="en-US" sz="2000" b="0" i="1" u="none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000" b="0" i="1" u="none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18" y="4621037"/>
                <a:ext cx="2389372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6550106" y="4765597"/>
            <a:ext cx="1016000" cy="1905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1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7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191000" y="467451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43200" y="3048000"/>
            <a:ext cx="1447800" cy="1905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 on vectors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362200" y="1510030"/>
            <a:ext cx="487680" cy="2546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25240" y="1510030"/>
            <a:ext cx="233680" cy="2546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095240" y="1510030"/>
            <a:ext cx="40640" cy="2546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096000" y="1510030"/>
            <a:ext cx="243840" cy="2546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838960" y="2476500"/>
            <a:ext cx="639064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endParaRPr lang="en-US" b="1" u="none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62800" y="1447800"/>
            <a:ext cx="533400" cy="3168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47800" y="1143000"/>
            <a:ext cx="670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600" u="none" dirty="0">
                <a:solidFill>
                  <a:srgbClr val="FF0000"/>
                </a:solidFill>
              </a:rPr>
              <a:t>This 		is 	not 	a 	spam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0020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420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2788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1632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9968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95600" y="3200400"/>
            <a:ext cx="2590800" cy="190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24200" y="3352800"/>
            <a:ext cx="2590800" cy="190500"/>
          </a:xfrm>
          <a:prstGeom prst="rect">
            <a:avLst/>
          </a:prstGeom>
          <a:solidFill>
            <a:srgbClr val="BBFFA3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52800" y="3505200"/>
            <a:ext cx="3886200" cy="190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05200" y="3657600"/>
            <a:ext cx="3952240" cy="190500"/>
          </a:xfrm>
          <a:prstGeom prst="rect">
            <a:avLst/>
          </a:prstGeom>
          <a:solidFill>
            <a:srgbClr val="CC99F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43400" y="4788813"/>
            <a:ext cx="868680" cy="190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2000" y="4941213"/>
            <a:ext cx="838200" cy="190500"/>
          </a:xfrm>
          <a:prstGeom prst="rect">
            <a:avLst/>
          </a:prstGeom>
          <a:solidFill>
            <a:srgbClr val="BBFFA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00600" y="5093613"/>
            <a:ext cx="751840" cy="190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53000" y="5246013"/>
            <a:ext cx="914400" cy="190500"/>
          </a:xfrm>
          <a:prstGeom prst="rect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400" y="1295400"/>
            <a:ext cx="10668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Get word vectors for each words </a:t>
            </a:r>
            <a:endParaRPr lang="en-US" u="none" dirty="0"/>
          </a:p>
        </p:txBody>
      </p:sp>
      <p:sp>
        <p:nvSpPr>
          <p:cNvPr id="29" name="TextBox 28"/>
          <p:cNvSpPr txBox="1"/>
          <p:nvPr/>
        </p:nvSpPr>
        <p:spPr>
          <a:xfrm>
            <a:off x="108004" y="2278049"/>
            <a:ext cx="1143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Concatenate vectors </a:t>
            </a:r>
            <a:endParaRPr lang="en-US" u="none" dirty="0"/>
          </a:p>
        </p:txBody>
      </p:sp>
      <p:sp>
        <p:nvSpPr>
          <p:cNvPr id="30" name="TextBox 29"/>
          <p:cNvSpPr txBox="1"/>
          <p:nvPr/>
        </p:nvSpPr>
        <p:spPr>
          <a:xfrm>
            <a:off x="104694" y="2992343"/>
            <a:ext cx="11430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Perform convolution with each filter </a:t>
            </a:r>
            <a:endParaRPr lang="en-US" u="none" dirty="0"/>
          </a:p>
        </p:txBody>
      </p:sp>
      <p:sp>
        <p:nvSpPr>
          <p:cNvPr id="31" name="TextBox 30"/>
          <p:cNvSpPr txBox="1"/>
          <p:nvPr/>
        </p:nvSpPr>
        <p:spPr>
          <a:xfrm>
            <a:off x="7848600" y="3292673"/>
            <a:ext cx="114300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Filter bank</a:t>
            </a:r>
            <a:endParaRPr lang="en-US" u="none" dirty="0"/>
          </a:p>
        </p:txBody>
      </p:sp>
      <p:sp>
        <p:nvSpPr>
          <p:cNvPr id="32" name="TextBox 31"/>
          <p:cNvSpPr txBox="1"/>
          <p:nvPr/>
        </p:nvSpPr>
        <p:spPr>
          <a:xfrm>
            <a:off x="7848600" y="4750713"/>
            <a:ext cx="1143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Set of response vectors </a:t>
            </a:r>
            <a:endParaRPr lang="en-US" u="none" dirty="0"/>
          </a:p>
        </p:txBody>
      </p:sp>
      <p:sp>
        <p:nvSpPr>
          <p:cNvPr id="33" name="TextBox 32"/>
          <p:cNvSpPr txBox="1"/>
          <p:nvPr/>
        </p:nvSpPr>
        <p:spPr>
          <a:xfrm>
            <a:off x="4668520" y="258335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none" dirty="0" smtClean="0"/>
              <a:t>*</a:t>
            </a:r>
            <a:endParaRPr lang="en-US" sz="4400" u="none" dirty="0"/>
          </a:p>
        </p:txBody>
      </p:sp>
      <p:sp>
        <p:nvSpPr>
          <p:cNvPr id="34" name="Down Arrow 33"/>
          <p:cNvSpPr/>
          <p:nvPr/>
        </p:nvSpPr>
        <p:spPr>
          <a:xfrm>
            <a:off x="4800600" y="4191000"/>
            <a:ext cx="335280" cy="43588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09600" y="4598313"/>
            <a:ext cx="2169160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How are we going to handle the </a:t>
            </a:r>
            <a:r>
              <a:rPr lang="en-US" b="1" u="none" dirty="0" smtClean="0"/>
              <a:t>variable sized </a:t>
            </a:r>
            <a:r>
              <a:rPr lang="en-US" u="none" dirty="0" smtClean="0"/>
              <a:t>response vectors?</a:t>
            </a:r>
          </a:p>
          <a:p>
            <a:pPr algn="ctr"/>
            <a:r>
              <a:rPr lang="en-US" b="1" u="none" dirty="0" smtClean="0">
                <a:solidFill>
                  <a:srgbClr val="FF0000"/>
                </a:solidFill>
              </a:rPr>
              <a:t>Pooling!  </a:t>
            </a:r>
            <a:endParaRPr lang="en-US" b="1" u="none" dirty="0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4038600" y="4658611"/>
            <a:ext cx="91440" cy="838200"/>
          </a:xfrm>
          <a:prstGeom prst="leftBrace">
            <a:avLst>
              <a:gd name="adj1" fmla="val 13114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151819" y="4925311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#of filters</a:t>
            </a:r>
            <a:endParaRPr lang="en-US" dirty="0"/>
          </a:p>
        </p:txBody>
      </p:sp>
      <p:sp>
        <p:nvSpPr>
          <p:cNvPr id="40" name="Left Brace 39"/>
          <p:cNvSpPr/>
          <p:nvPr/>
        </p:nvSpPr>
        <p:spPr>
          <a:xfrm rot="16200000">
            <a:off x="5370492" y="5118038"/>
            <a:ext cx="91440" cy="838200"/>
          </a:xfrm>
          <a:prstGeom prst="leftBrace">
            <a:avLst>
              <a:gd name="adj1" fmla="val 13114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876800" y="5512713"/>
            <a:ext cx="2299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#words </a:t>
            </a:r>
            <a:r>
              <a:rPr lang="en-US" dirty="0" smtClean="0"/>
              <a:t>- #length of filter + 1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1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2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 animBg="1"/>
      <p:bldP spid="38" grpId="0" animBg="1"/>
      <p:bldP spid="39" grpId="0"/>
      <p:bldP spid="40" grpId="0" animBg="1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371600"/>
            <a:ext cx="7162800" cy="48006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400" dirty="0" smtClean="0"/>
              <a:t>Now we can pass the fixed-sized vector to a logistic unit (</a:t>
            </a:r>
            <a:r>
              <a:rPr lang="en-US" sz="1400" dirty="0" err="1" smtClean="0"/>
              <a:t>softmax</a:t>
            </a:r>
            <a:r>
              <a:rPr lang="en-US" sz="1400" dirty="0" smtClean="0"/>
              <a:t>), or give it to multi-layer network (last session)</a:t>
            </a:r>
          </a:p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477581" y="4511702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43200" y="3048000"/>
            <a:ext cx="1447800" cy="1905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 on vectors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362200" y="1510030"/>
            <a:ext cx="487680" cy="2546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25240" y="1510030"/>
            <a:ext cx="233680" cy="2546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095240" y="1510030"/>
            <a:ext cx="40640" cy="2546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096000" y="1510030"/>
            <a:ext cx="243840" cy="2546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838960" y="2476500"/>
            <a:ext cx="639064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</a:t>
            </a:r>
            <a:endParaRPr lang="en-US" b="1" u="none" dirty="0">
              <a:solidFill>
                <a:schemeClr val="bg2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62800" y="1447800"/>
            <a:ext cx="533400" cy="3168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447800" y="1143000"/>
            <a:ext cx="670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600" u="none" dirty="0">
                <a:solidFill>
                  <a:srgbClr val="FF0000"/>
                </a:solidFill>
              </a:rPr>
              <a:t>This 		is 	not 	a 	spam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0020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420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2788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1632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99680" y="1905000"/>
            <a:ext cx="1391920" cy="1905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95600" y="3200400"/>
            <a:ext cx="2590800" cy="190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24200" y="3352800"/>
            <a:ext cx="2590800" cy="190500"/>
          </a:xfrm>
          <a:prstGeom prst="rect">
            <a:avLst/>
          </a:prstGeom>
          <a:solidFill>
            <a:srgbClr val="BBFFA3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52800" y="3505200"/>
            <a:ext cx="3886200" cy="190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05200" y="3657600"/>
            <a:ext cx="3952240" cy="190500"/>
          </a:xfrm>
          <a:prstGeom prst="rect">
            <a:avLst/>
          </a:prstGeom>
          <a:solidFill>
            <a:srgbClr val="CC99F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  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29981" y="4626002"/>
            <a:ext cx="868680" cy="190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58581" y="4778402"/>
            <a:ext cx="838200" cy="190500"/>
          </a:xfrm>
          <a:prstGeom prst="rect">
            <a:avLst/>
          </a:prstGeom>
          <a:solidFill>
            <a:srgbClr val="BBFFA3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087181" y="4930802"/>
            <a:ext cx="751840" cy="190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r>
              <a:rPr lang="en-US" b="1" u="none" dirty="0" smtClean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39581" y="5083202"/>
            <a:ext cx="914400" cy="190500"/>
          </a:xfrm>
          <a:prstGeom prst="rect">
            <a:avLst/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400" y="1295400"/>
            <a:ext cx="10668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Get word vectors for each words </a:t>
            </a:r>
            <a:endParaRPr lang="en-US" u="none" dirty="0"/>
          </a:p>
        </p:txBody>
      </p:sp>
      <p:sp>
        <p:nvSpPr>
          <p:cNvPr id="29" name="TextBox 28"/>
          <p:cNvSpPr txBox="1"/>
          <p:nvPr/>
        </p:nvSpPr>
        <p:spPr>
          <a:xfrm>
            <a:off x="108004" y="2278049"/>
            <a:ext cx="1143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Concatenate vectors </a:t>
            </a:r>
            <a:endParaRPr lang="en-US" u="none" dirty="0"/>
          </a:p>
        </p:txBody>
      </p:sp>
      <p:sp>
        <p:nvSpPr>
          <p:cNvPr id="30" name="TextBox 29"/>
          <p:cNvSpPr txBox="1"/>
          <p:nvPr/>
        </p:nvSpPr>
        <p:spPr>
          <a:xfrm>
            <a:off x="104694" y="2992343"/>
            <a:ext cx="11430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Perform convolution with each filter </a:t>
            </a:r>
            <a:endParaRPr lang="en-US" u="none" dirty="0"/>
          </a:p>
        </p:txBody>
      </p:sp>
      <p:sp>
        <p:nvSpPr>
          <p:cNvPr id="31" name="TextBox 30"/>
          <p:cNvSpPr txBox="1"/>
          <p:nvPr/>
        </p:nvSpPr>
        <p:spPr>
          <a:xfrm>
            <a:off x="7848600" y="3292673"/>
            <a:ext cx="114300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Filter bank</a:t>
            </a:r>
            <a:endParaRPr lang="en-US" u="none" dirty="0"/>
          </a:p>
        </p:txBody>
      </p:sp>
      <p:sp>
        <p:nvSpPr>
          <p:cNvPr id="33" name="TextBox 32"/>
          <p:cNvSpPr txBox="1"/>
          <p:nvPr/>
        </p:nvSpPr>
        <p:spPr>
          <a:xfrm>
            <a:off x="4668520" y="258335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u="none" dirty="0" smtClean="0"/>
              <a:t>*</a:t>
            </a:r>
            <a:endParaRPr lang="en-US" sz="4400" u="none" dirty="0"/>
          </a:p>
        </p:txBody>
      </p:sp>
      <p:sp>
        <p:nvSpPr>
          <p:cNvPr id="34" name="Down Arrow 33"/>
          <p:cNvSpPr/>
          <p:nvPr/>
        </p:nvSpPr>
        <p:spPr>
          <a:xfrm>
            <a:off x="4693920" y="3962400"/>
            <a:ext cx="335280" cy="43588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>
            <a:off x="3325181" y="4495800"/>
            <a:ext cx="91440" cy="838200"/>
          </a:xfrm>
          <a:prstGeom prst="leftBrace">
            <a:avLst>
              <a:gd name="adj1" fmla="val 13114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438400" y="4762500"/>
            <a:ext cx="886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#of filters</a:t>
            </a:r>
            <a:endParaRPr lang="en-US" dirty="0"/>
          </a:p>
        </p:txBody>
      </p:sp>
      <p:sp>
        <p:nvSpPr>
          <p:cNvPr id="40" name="Left Brace 39"/>
          <p:cNvSpPr/>
          <p:nvPr/>
        </p:nvSpPr>
        <p:spPr>
          <a:xfrm rot="16200000">
            <a:off x="4657073" y="4955227"/>
            <a:ext cx="91440" cy="838200"/>
          </a:xfrm>
          <a:prstGeom prst="leftBrace">
            <a:avLst>
              <a:gd name="adj1" fmla="val 13114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63381" y="5349902"/>
            <a:ext cx="2299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#words </a:t>
            </a:r>
            <a:r>
              <a:rPr lang="en-US" dirty="0" smtClean="0"/>
              <a:t>- #length of filter + 1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4694" y="4495800"/>
            <a:ext cx="1143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Pooling on filter responses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611181" y="4523489"/>
            <a:ext cx="914400" cy="19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63581" y="4637789"/>
            <a:ext cx="914400" cy="19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915981" y="4752089"/>
            <a:ext cx="914400" cy="19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068381" y="4904489"/>
            <a:ext cx="914400" cy="19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220781" y="5026740"/>
            <a:ext cx="914400" cy="190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 smtClean="0">
                <a:solidFill>
                  <a:schemeClr val="bg2"/>
                </a:solidFill>
              </a:rPr>
              <a:t>O</a:t>
            </a:r>
            <a:endParaRPr lang="en-US" b="1" u="none" dirty="0">
              <a:solidFill>
                <a:schemeClr val="bg2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696781" y="4616477"/>
            <a:ext cx="7109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849181" y="4768877"/>
            <a:ext cx="7109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001581" y="4921277"/>
            <a:ext cx="7109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153981" y="5073677"/>
            <a:ext cx="7109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306381" y="5226077"/>
            <a:ext cx="7109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239000" y="4214336"/>
            <a:ext cx="18288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none" dirty="0" smtClean="0"/>
              <a:t>Some choices for pooling: </a:t>
            </a:r>
          </a:p>
          <a:p>
            <a:pPr algn="ctr"/>
            <a:r>
              <a:rPr lang="en-US" i="1" u="none" dirty="0" smtClean="0"/>
              <a:t>k-max, mean</a:t>
            </a:r>
            <a:r>
              <a:rPr lang="en-US" u="none" dirty="0" smtClean="0"/>
              <a:t>, </a:t>
            </a:r>
            <a:r>
              <a:rPr lang="en-US" u="none" dirty="0" err="1" smtClean="0"/>
              <a:t>etc</a:t>
            </a:r>
            <a:endParaRPr lang="en-US" u="none" dirty="0" smtClean="0"/>
          </a:p>
        </p:txBody>
      </p:sp>
    </p:spTree>
    <p:extLst>
      <p:ext uri="{BB962C8B-B14F-4D97-AF65-F5344CB8AC3E}">
        <p14:creationId xmlns:p14="http://schemas.microsoft.com/office/powerpoint/2010/main" val="297434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Multi-layer feed-forward NN: </a:t>
            </a:r>
            <a:r>
              <a:rPr lang="en-US" b="1" dirty="0" smtClean="0">
                <a:solidFill>
                  <a:srgbClr val="FF0000"/>
                </a:solidFill>
              </a:rPr>
              <a:t>DAG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Just </a:t>
            </a:r>
            <a:r>
              <a:rPr lang="en-US" altLang="en-US" dirty="0"/>
              <a:t>computes a fixed sequence of </a:t>
            </a:r>
            <a:endParaRPr lang="en-US" altLang="en-US" dirty="0" smtClean="0"/>
          </a:p>
          <a:p>
            <a:pPr marL="457200" lvl="1" indent="0">
              <a:buNone/>
            </a:pPr>
            <a:r>
              <a:rPr lang="en-US" altLang="en-US" dirty="0" smtClean="0"/>
              <a:t>non-linear </a:t>
            </a:r>
            <a:r>
              <a:rPr lang="en-US" altLang="en-US" dirty="0"/>
              <a:t>learned transformations to convert an input patter into an output </a:t>
            </a:r>
            <a:r>
              <a:rPr lang="en-US" altLang="en-US" dirty="0" smtClean="0"/>
              <a:t>pattern</a:t>
            </a:r>
            <a:endParaRPr lang="en-US" dirty="0"/>
          </a:p>
          <a:p>
            <a:r>
              <a:rPr lang="en-US" dirty="0" smtClean="0"/>
              <a:t>Recurrent Neural Network: </a:t>
            </a:r>
            <a:r>
              <a:rPr lang="en-US" b="1" dirty="0" smtClean="0">
                <a:solidFill>
                  <a:srgbClr val="FF0000"/>
                </a:solidFill>
              </a:rPr>
              <a:t>Digraph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Has cycles.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Cycle can act as a memory; </a:t>
            </a:r>
          </a:p>
          <a:p>
            <a:pPr lvl="1"/>
            <a:r>
              <a:rPr lang="en-US" altLang="en-US" dirty="0"/>
              <a:t>The hidden state of a recurrent net can carry along  information about a </a:t>
            </a:r>
            <a:r>
              <a:rPr lang="en-US" altLang="en-US" dirty="0" smtClean="0"/>
              <a:t>“potentially” </a:t>
            </a:r>
            <a:r>
              <a:rPr lang="en-US" altLang="en-US" dirty="0"/>
              <a:t>unbounded number of previous inputs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/>
              <a:t>They can model sequential data in a much more </a:t>
            </a:r>
            <a:r>
              <a:rPr lang="en-US" altLang="en-US" dirty="0" smtClean="0"/>
              <a:t>natural way.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68896"/>
            <a:ext cx="2017163" cy="93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819400"/>
            <a:ext cx="1257300" cy="121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6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Equivalent between RNN and Feed-forward NN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dirty="0"/>
              <a:t>Assume that there is a time delay of 1 in using each connection.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dirty="0"/>
              <a:t>The recurrent net is just a layered net that keeps reusing the same weights.</a:t>
            </a:r>
          </a:p>
          <a:p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38610" y="6093023"/>
            <a:ext cx="21001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Geoff Hinton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840287" y="2667000"/>
            <a:ext cx="3694113" cy="2895600"/>
            <a:chOff x="5221287" y="1781175"/>
            <a:chExt cx="3770313" cy="3558272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6192837" y="3781425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7273925" y="3781425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8353425" y="3781425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6192837" y="4779962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7273925" y="4779962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8353425" y="4779962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13" name="Line 21"/>
            <p:cNvSpPr>
              <a:spLocks noChangeShapeType="1"/>
            </p:cNvSpPr>
            <p:nvPr/>
          </p:nvSpPr>
          <p:spPr bwMode="auto">
            <a:xfrm flipV="1">
              <a:off x="6516687" y="4078287"/>
              <a:ext cx="792163" cy="701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14" name="Line 22"/>
            <p:cNvSpPr>
              <a:spLocks noChangeShapeType="1"/>
            </p:cNvSpPr>
            <p:nvPr/>
          </p:nvSpPr>
          <p:spPr bwMode="auto">
            <a:xfrm flipH="1" flipV="1">
              <a:off x="7669212" y="4078287"/>
              <a:ext cx="792163" cy="701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auto">
            <a:xfrm flipH="1" flipV="1">
              <a:off x="6553200" y="4078287"/>
              <a:ext cx="828675" cy="701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16" name="Line 24"/>
            <p:cNvSpPr>
              <a:spLocks noChangeShapeType="1"/>
            </p:cNvSpPr>
            <p:nvPr/>
          </p:nvSpPr>
          <p:spPr bwMode="auto">
            <a:xfrm flipV="1">
              <a:off x="7634287" y="4105275"/>
              <a:ext cx="755650" cy="6746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192837" y="2781300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7273925" y="2781300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8353425" y="2781300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6192837" y="3781425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273925" y="3781425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8353425" y="3781425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23" name="Line 31"/>
            <p:cNvSpPr>
              <a:spLocks noChangeShapeType="1"/>
            </p:cNvSpPr>
            <p:nvPr/>
          </p:nvSpPr>
          <p:spPr bwMode="auto">
            <a:xfrm flipV="1">
              <a:off x="6516687" y="3078162"/>
              <a:ext cx="792163" cy="703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 flipH="1" flipV="1">
              <a:off x="7669212" y="3078162"/>
              <a:ext cx="792163" cy="703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25" name="Line 33"/>
            <p:cNvSpPr>
              <a:spLocks noChangeShapeType="1"/>
            </p:cNvSpPr>
            <p:nvPr/>
          </p:nvSpPr>
          <p:spPr bwMode="auto">
            <a:xfrm flipH="1" flipV="1">
              <a:off x="6553200" y="3078162"/>
              <a:ext cx="828675" cy="703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26" name="Line 34"/>
            <p:cNvSpPr>
              <a:spLocks noChangeShapeType="1"/>
            </p:cNvSpPr>
            <p:nvPr/>
          </p:nvSpPr>
          <p:spPr bwMode="auto">
            <a:xfrm flipV="1">
              <a:off x="7634287" y="3106737"/>
              <a:ext cx="75565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192837" y="1781175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7273925" y="1781175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8353425" y="1781175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6192837" y="2781300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7273925" y="2781300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8353425" y="2781300"/>
              <a:ext cx="431800" cy="323850"/>
            </a:xfrm>
            <a:prstGeom prst="ellipse">
              <a:avLst/>
            </a:prstGeom>
            <a:solidFill>
              <a:srgbClr val="EEECE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 altLang="en-US" u="none"/>
            </a:p>
          </p:txBody>
        </p:sp>
        <p:sp>
          <p:nvSpPr>
            <p:cNvPr id="33" name="Line 41"/>
            <p:cNvSpPr>
              <a:spLocks noChangeShapeType="1"/>
            </p:cNvSpPr>
            <p:nvPr/>
          </p:nvSpPr>
          <p:spPr bwMode="auto">
            <a:xfrm flipV="1">
              <a:off x="6516687" y="2078037"/>
              <a:ext cx="792163" cy="703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34" name="Line 42"/>
            <p:cNvSpPr>
              <a:spLocks noChangeShapeType="1"/>
            </p:cNvSpPr>
            <p:nvPr/>
          </p:nvSpPr>
          <p:spPr bwMode="auto">
            <a:xfrm flipH="1" flipV="1">
              <a:off x="7669212" y="2078037"/>
              <a:ext cx="792163" cy="703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35" name="Line 43"/>
            <p:cNvSpPr>
              <a:spLocks noChangeShapeType="1"/>
            </p:cNvSpPr>
            <p:nvPr/>
          </p:nvSpPr>
          <p:spPr bwMode="auto">
            <a:xfrm flipH="1" flipV="1">
              <a:off x="6553200" y="2078037"/>
              <a:ext cx="828675" cy="703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36" name="Line 44"/>
            <p:cNvSpPr>
              <a:spLocks noChangeShapeType="1"/>
            </p:cNvSpPr>
            <p:nvPr/>
          </p:nvSpPr>
          <p:spPr bwMode="auto">
            <a:xfrm flipV="1">
              <a:off x="7634287" y="2106612"/>
              <a:ext cx="755650" cy="6746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u="none">
                <a:latin typeface="+mn-lt"/>
                <a:ea typeface="+mn-ea"/>
              </a:endParaRPr>
            </a:p>
          </p:txBody>
        </p:sp>
        <p:sp>
          <p:nvSpPr>
            <p:cNvPr id="37" name="Text Box 56"/>
            <p:cNvSpPr txBox="1">
              <a:spLocks noChangeArrowheads="1"/>
            </p:cNvSpPr>
            <p:nvPr/>
          </p:nvSpPr>
          <p:spPr bwMode="auto">
            <a:xfrm>
              <a:off x="6362700" y="2095500"/>
              <a:ext cx="2628900" cy="45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u="none" dirty="0" smtClean="0">
                  <a:solidFill>
                    <a:srgbClr val="3333CC"/>
                  </a:solidFill>
                </a:rPr>
                <a:t>W1    W2       W3   W4</a:t>
              </a:r>
              <a:endParaRPr lang="en-US" altLang="en-US" sz="1600" u="none" dirty="0">
                <a:solidFill>
                  <a:srgbClr val="3333CC"/>
                </a:solidFill>
              </a:endParaRPr>
            </a:p>
          </p:txBody>
        </p:sp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5221287" y="4806949"/>
              <a:ext cx="971550" cy="532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u="none">
                  <a:solidFill>
                    <a:srgbClr val="FF0000"/>
                  </a:solidFill>
                  <a:latin typeface="+mn-lt"/>
                  <a:ea typeface="+mn-ea"/>
                </a:rPr>
                <a:t>time=0</a:t>
              </a:r>
            </a:p>
          </p:txBody>
        </p:sp>
        <p:sp>
          <p:nvSpPr>
            <p:cNvPr id="39" name="Text Box 59"/>
            <p:cNvSpPr txBox="1">
              <a:spLocks noChangeArrowheads="1"/>
            </p:cNvSpPr>
            <p:nvPr/>
          </p:nvSpPr>
          <p:spPr bwMode="auto">
            <a:xfrm>
              <a:off x="5221287" y="2806701"/>
              <a:ext cx="971550" cy="532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u="none">
                  <a:solidFill>
                    <a:srgbClr val="FF0000"/>
                  </a:solidFill>
                  <a:latin typeface="+mn-lt"/>
                  <a:ea typeface="+mn-ea"/>
                </a:rPr>
                <a:t>time=2</a:t>
              </a:r>
            </a:p>
          </p:txBody>
        </p:sp>
        <p:sp>
          <p:nvSpPr>
            <p:cNvPr id="40" name="Text Box 60"/>
            <p:cNvSpPr txBox="1">
              <a:spLocks noChangeArrowheads="1"/>
            </p:cNvSpPr>
            <p:nvPr/>
          </p:nvSpPr>
          <p:spPr bwMode="auto">
            <a:xfrm>
              <a:off x="5221287" y="3806825"/>
              <a:ext cx="971550" cy="532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u="none">
                  <a:solidFill>
                    <a:srgbClr val="FF0000"/>
                  </a:solidFill>
                  <a:latin typeface="+mn-lt"/>
                  <a:ea typeface="+mn-ea"/>
                </a:rPr>
                <a:t>time=1</a:t>
              </a:r>
            </a:p>
          </p:txBody>
        </p:sp>
        <p:sp>
          <p:nvSpPr>
            <p:cNvPr id="41" name="Text Box 61"/>
            <p:cNvSpPr txBox="1">
              <a:spLocks noChangeArrowheads="1"/>
            </p:cNvSpPr>
            <p:nvPr/>
          </p:nvSpPr>
          <p:spPr bwMode="auto">
            <a:xfrm>
              <a:off x="5221287" y="1809750"/>
              <a:ext cx="971550" cy="532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u="none">
                  <a:solidFill>
                    <a:srgbClr val="FF0000"/>
                  </a:solidFill>
                  <a:latin typeface="+mn-lt"/>
                  <a:ea typeface="+mn-ea"/>
                </a:rPr>
                <a:t>time=3</a:t>
              </a:r>
            </a:p>
          </p:txBody>
        </p:sp>
        <p:sp>
          <p:nvSpPr>
            <p:cNvPr id="42" name="Text Box 56"/>
            <p:cNvSpPr txBox="1">
              <a:spLocks noChangeArrowheads="1"/>
            </p:cNvSpPr>
            <p:nvPr/>
          </p:nvSpPr>
          <p:spPr bwMode="auto">
            <a:xfrm>
              <a:off x="6362700" y="3094038"/>
              <a:ext cx="2628900" cy="45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u="none" dirty="0" smtClean="0">
                  <a:solidFill>
                    <a:srgbClr val="3333CC"/>
                  </a:solidFill>
                </a:rPr>
                <a:t>W1    W2      </a:t>
              </a:r>
              <a:r>
                <a:rPr lang="en-US" altLang="en-US" sz="1600" u="none" dirty="0">
                  <a:solidFill>
                    <a:srgbClr val="3333CC"/>
                  </a:solidFill>
                </a:rPr>
                <a:t>W3     W4</a:t>
              </a:r>
            </a:p>
          </p:txBody>
        </p:sp>
        <p:sp>
          <p:nvSpPr>
            <p:cNvPr id="43" name="Text Box 56"/>
            <p:cNvSpPr txBox="1">
              <a:spLocks noChangeArrowheads="1"/>
            </p:cNvSpPr>
            <p:nvPr/>
          </p:nvSpPr>
          <p:spPr bwMode="auto">
            <a:xfrm>
              <a:off x="6362700" y="4092576"/>
              <a:ext cx="2628900" cy="45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u="none" dirty="0" smtClean="0">
                  <a:solidFill>
                    <a:srgbClr val="3333CC"/>
                  </a:solidFill>
                </a:rPr>
                <a:t>W1      W2     </a:t>
              </a:r>
              <a:r>
                <a:rPr lang="en-US" altLang="en-US" sz="1600" u="none" dirty="0">
                  <a:solidFill>
                    <a:srgbClr val="3333CC"/>
                  </a:solidFill>
                </a:rPr>
                <a:t>W3  </a:t>
              </a:r>
              <a:r>
                <a:rPr lang="en-US" altLang="en-US" sz="1600" u="none" dirty="0" smtClean="0">
                  <a:solidFill>
                    <a:srgbClr val="3333CC"/>
                  </a:solidFill>
                </a:rPr>
                <a:t>     </a:t>
              </a:r>
              <a:r>
                <a:rPr lang="en-US" altLang="en-US" sz="1600" u="none" dirty="0">
                  <a:solidFill>
                    <a:srgbClr val="3333CC"/>
                  </a:solidFill>
                </a:rPr>
                <a:t>W4</a:t>
              </a:r>
            </a:p>
          </p:txBody>
        </p:sp>
      </p:grp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1751013" y="3827463"/>
            <a:ext cx="431800" cy="323850"/>
          </a:xfrm>
          <a:prstGeom prst="ellipse">
            <a:avLst/>
          </a:prstGeom>
          <a:solidFill>
            <a:srgbClr val="EEECE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 altLang="en-US" u="none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2832100" y="3827463"/>
            <a:ext cx="431800" cy="323850"/>
          </a:xfrm>
          <a:prstGeom prst="ellipse">
            <a:avLst/>
          </a:prstGeom>
          <a:solidFill>
            <a:srgbClr val="EEECE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 altLang="en-US" u="none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3911600" y="3827463"/>
            <a:ext cx="431800" cy="323850"/>
          </a:xfrm>
          <a:prstGeom prst="ellipse">
            <a:avLst/>
          </a:prstGeom>
          <a:solidFill>
            <a:srgbClr val="EEECE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 altLang="en-US" u="none"/>
          </a:p>
        </p:txBody>
      </p:sp>
      <p:cxnSp>
        <p:nvCxnSpPr>
          <p:cNvPr id="47" name="AutoShape 46"/>
          <p:cNvCxnSpPr>
            <a:cxnSpLocks noChangeShapeType="1"/>
            <a:stCxn id="46" idx="4"/>
            <a:endCxn id="45" idx="5"/>
          </p:cNvCxnSpPr>
          <p:nvPr/>
        </p:nvCxnSpPr>
        <p:spPr bwMode="auto">
          <a:xfrm rot="16200000" flipV="1">
            <a:off x="3640137" y="3675063"/>
            <a:ext cx="47625" cy="927100"/>
          </a:xfrm>
          <a:prstGeom prst="curvedConnector3">
            <a:avLst>
              <a:gd name="adj1" fmla="val -87083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AutoShape 48"/>
          <p:cNvCxnSpPr>
            <a:cxnSpLocks noChangeShapeType="1"/>
            <a:stCxn id="45" idx="1"/>
            <a:endCxn id="44" idx="0"/>
          </p:cNvCxnSpPr>
          <p:nvPr/>
        </p:nvCxnSpPr>
        <p:spPr bwMode="auto">
          <a:xfrm rot="5400000" flipH="1">
            <a:off x="2407444" y="3377407"/>
            <a:ext cx="47625" cy="928687"/>
          </a:xfrm>
          <a:prstGeom prst="curvedConnector3">
            <a:avLst>
              <a:gd name="adj1" fmla="val 11486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AutoShape 49"/>
          <p:cNvCxnSpPr>
            <a:cxnSpLocks noChangeShapeType="1"/>
            <a:stCxn id="45" idx="7"/>
            <a:endCxn id="46" idx="0"/>
          </p:cNvCxnSpPr>
          <p:nvPr/>
        </p:nvCxnSpPr>
        <p:spPr bwMode="auto">
          <a:xfrm rot="16200000">
            <a:off x="3640137" y="3378201"/>
            <a:ext cx="47625" cy="927100"/>
          </a:xfrm>
          <a:prstGeom prst="curvedConnector3">
            <a:avLst>
              <a:gd name="adj1" fmla="val 111305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Text Box 50"/>
          <p:cNvSpPr txBox="1">
            <a:spLocks noChangeArrowheads="1"/>
          </p:cNvSpPr>
          <p:nvPr/>
        </p:nvSpPr>
        <p:spPr bwMode="auto">
          <a:xfrm>
            <a:off x="2182813" y="3263900"/>
            <a:ext cx="1981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400" u="none" dirty="0">
                <a:solidFill>
                  <a:srgbClr val="3333CC"/>
                </a:solidFill>
                <a:latin typeface="+mn-lt"/>
                <a:ea typeface="+mn-ea"/>
              </a:rPr>
              <a:t>w</a:t>
            </a:r>
            <a:r>
              <a:rPr lang="en-US" u="none" dirty="0">
                <a:solidFill>
                  <a:srgbClr val="3333CC"/>
                </a:solidFill>
                <a:latin typeface="+mn-lt"/>
                <a:ea typeface="+mn-ea"/>
              </a:rPr>
              <a:t>1</a:t>
            </a:r>
            <a:r>
              <a:rPr lang="en-US" sz="2400" u="none" dirty="0">
                <a:solidFill>
                  <a:srgbClr val="3333CC"/>
                </a:solidFill>
                <a:latin typeface="+mn-lt"/>
                <a:ea typeface="+mn-ea"/>
              </a:rPr>
              <a:t>           w</a:t>
            </a:r>
            <a:r>
              <a:rPr lang="en-US" u="none" dirty="0">
                <a:solidFill>
                  <a:srgbClr val="3333CC"/>
                </a:solidFill>
                <a:latin typeface="+mn-lt"/>
                <a:ea typeface="+mn-ea"/>
              </a:rPr>
              <a:t>4</a:t>
            </a:r>
          </a:p>
        </p:txBody>
      </p:sp>
      <p:sp>
        <p:nvSpPr>
          <p:cNvPr id="51" name="Text Box 51"/>
          <p:cNvSpPr txBox="1">
            <a:spLocks noChangeArrowheads="1"/>
          </p:cNvSpPr>
          <p:nvPr/>
        </p:nvSpPr>
        <p:spPr bwMode="auto">
          <a:xfrm>
            <a:off x="2239963" y="4110038"/>
            <a:ext cx="1981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400" u="none" dirty="0">
                <a:solidFill>
                  <a:srgbClr val="3333CC"/>
                </a:solidFill>
                <a:latin typeface="+mn-lt"/>
                <a:ea typeface="+mn-ea"/>
              </a:rPr>
              <a:t>w</a:t>
            </a:r>
            <a:r>
              <a:rPr lang="en-US" u="none" dirty="0">
                <a:solidFill>
                  <a:srgbClr val="3333CC"/>
                </a:solidFill>
                <a:latin typeface="+mn-lt"/>
                <a:ea typeface="+mn-ea"/>
              </a:rPr>
              <a:t>2 </a:t>
            </a:r>
            <a:r>
              <a:rPr lang="en-US" sz="2400" u="none" dirty="0">
                <a:solidFill>
                  <a:srgbClr val="3333CC"/>
                </a:solidFill>
                <a:latin typeface="+mn-lt"/>
                <a:ea typeface="+mn-ea"/>
              </a:rPr>
              <a:t>         w</a:t>
            </a:r>
            <a:r>
              <a:rPr lang="en-US" u="none" dirty="0">
                <a:solidFill>
                  <a:srgbClr val="3333CC"/>
                </a:solidFill>
                <a:latin typeface="+mn-lt"/>
                <a:ea typeface="+mn-ea"/>
              </a:rPr>
              <a:t>3</a:t>
            </a:r>
          </a:p>
        </p:txBody>
      </p:sp>
      <p:cxnSp>
        <p:nvCxnSpPr>
          <p:cNvPr id="52" name="Curved Connector 51"/>
          <p:cNvCxnSpPr>
            <a:cxnSpLocks noChangeShapeType="1"/>
          </p:cNvCxnSpPr>
          <p:nvPr/>
        </p:nvCxnSpPr>
        <p:spPr bwMode="auto">
          <a:xfrm rot="16200000" flipH="1">
            <a:off x="2423319" y="3610769"/>
            <a:ext cx="12700" cy="1081088"/>
          </a:xfrm>
          <a:prstGeom prst="curvedConnector3">
            <a:avLst>
              <a:gd name="adj1" fmla="val 3400000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077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a general RNN’s can be hard</a:t>
            </a:r>
          </a:p>
          <a:p>
            <a:pPr lvl="1"/>
            <a:r>
              <a:rPr lang="en-US" dirty="0" smtClean="0"/>
              <a:t>Here we will focus on a </a:t>
            </a:r>
            <a:r>
              <a:rPr lang="en-US" b="1" dirty="0" smtClean="0"/>
              <a:t>special family of RNN’s </a:t>
            </a:r>
          </a:p>
          <a:p>
            <a:r>
              <a:rPr lang="en-US" dirty="0" smtClean="0"/>
              <a:t>Prediction on chain-like input: </a:t>
            </a:r>
          </a:p>
          <a:p>
            <a:pPr lvl="1"/>
            <a:r>
              <a:rPr lang="en-US" dirty="0" smtClean="0"/>
              <a:t>Example: POS tagging words of a sentence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Issues </a:t>
            </a:r>
            <a:r>
              <a:rPr lang="en-US" dirty="0"/>
              <a:t>: </a:t>
            </a:r>
          </a:p>
          <a:p>
            <a:pPr lvl="2"/>
            <a:r>
              <a:rPr lang="en-US" sz="1600" dirty="0" smtClean="0"/>
              <a:t>Structure in the output: There is connections between labels</a:t>
            </a:r>
          </a:p>
          <a:p>
            <a:pPr lvl="2"/>
            <a:r>
              <a:rPr lang="en-US" sz="1600" dirty="0"/>
              <a:t>Interdependence between elements of the inputs: The final decision is based on an intricate interdependence of the words on each other. </a:t>
            </a:r>
          </a:p>
          <a:p>
            <a:pPr lvl="2"/>
            <a:r>
              <a:rPr lang="en-US" sz="1700" dirty="0"/>
              <a:t>Variable size inputs:  e.g. sentences differ in size </a:t>
            </a:r>
          </a:p>
          <a:p>
            <a:r>
              <a:rPr lang="en-US" sz="2300" dirty="0" smtClean="0">
                <a:solidFill>
                  <a:srgbClr val="258E00"/>
                </a:solidFill>
              </a:rPr>
              <a:t>How would you go about solving this task? </a:t>
            </a:r>
          </a:p>
          <a:p>
            <a:pPr lvl="2"/>
            <a:endParaRPr lang="en-US" sz="1700" dirty="0"/>
          </a:p>
          <a:p>
            <a:pPr lvl="2"/>
            <a:endParaRPr lang="en-US" sz="1700" dirty="0" smtClean="0"/>
          </a:p>
          <a:p>
            <a:pPr lvl="2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38400" y="2919453"/>
                <a:ext cx="59041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u="none" smtClean="0">
                        <a:latin typeface="Cambria Math"/>
                      </a:rPr>
                      <m:t>𝑋</m:t>
                    </m:r>
                    <m:r>
                      <a:rPr lang="en-US" b="0" i="1" u="none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u="none" dirty="0"/>
                  <a:t>  </a:t>
                </a:r>
                <a:r>
                  <a:rPr lang="en-US" u="none" dirty="0" smtClean="0"/>
                  <a:t>      This	     is 	     a 	      sample 	  sentence	   . </a:t>
                </a:r>
                <a:endParaRPr lang="en-US" u="none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919453"/>
                <a:ext cx="5904180" cy="307777"/>
              </a:xfrm>
              <a:prstGeom prst="rect">
                <a:avLst/>
              </a:prstGeom>
              <a:blipFill rotWithShape="1">
                <a:blip r:embed="rId2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438400" y="3168596"/>
                <a:ext cx="59137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1" u="none" dirty="0" smtClean="0"/>
                  <a:t>Y</a:t>
                </a:r>
                <a14:m>
                  <m:oMath xmlns:m="http://schemas.openxmlformats.org/officeDocument/2006/math">
                    <m:r>
                      <a:rPr lang="en-US" b="0" i="1" u="none" smtClean="0">
                        <a:latin typeface="Cambria Math"/>
                      </a:rPr>
                      <m:t>  = </m:t>
                    </m:r>
                  </m:oMath>
                </a14:m>
                <a:r>
                  <a:rPr lang="en-US" u="none" dirty="0" smtClean="0"/>
                  <a:t>          DT                      VBZ             DT                   NN   	      NN            .</a:t>
                </a:r>
                <a:endParaRPr lang="en-US" u="none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168596"/>
                <a:ext cx="5913798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206"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371600"/>
            <a:ext cx="1257300" cy="121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chain RNN:</a:t>
                </a:r>
              </a:p>
              <a:p>
                <a:pPr lvl="1"/>
                <a:r>
                  <a:rPr lang="en-US" dirty="0" smtClean="0"/>
                  <a:t>Has a chain-like structure </a:t>
                </a:r>
              </a:p>
              <a:p>
                <a:pPr lvl="1"/>
                <a:r>
                  <a:rPr lang="en-US" dirty="0" smtClean="0"/>
                  <a:t>Each input is replaced with its vector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Hidden (memory)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contain information about previous inputs and previous hidden 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etc</a:t>
                </a:r>
              </a:p>
              <a:p>
                <a:pPr lvl="2"/>
                <a:r>
                  <a:rPr lang="en-US" dirty="0" smtClean="0"/>
                  <a:t>Computed </a:t>
                </a:r>
                <a:r>
                  <a:rPr lang="en-US" dirty="0"/>
                  <a:t>from the past memory and current word. It summarizes the sentence up to that </a:t>
                </a:r>
                <a:r>
                  <a:rPr lang="en-US" dirty="0" smtClean="0"/>
                  <a:t>time</a:t>
                </a:r>
                <a:r>
                  <a:rPr lang="en-US" dirty="0"/>
                  <a:t>.</a:t>
                </a: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30797" y="4286250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702344" y="429105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75877" y="4286250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81200" y="3886200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u="none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886200"/>
                <a:ext cx="4555122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 rot="5400000">
            <a:off x="2988961" y="5099685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 rot="5400000">
            <a:off x="4265312" y="5099685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5503562" y="5099685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11" name="Elbow Connector 10"/>
          <p:cNvCxnSpPr>
            <a:stCxn id="8" idx="2"/>
            <a:endCxn id="12" idx="2"/>
          </p:cNvCxnSpPr>
          <p:nvPr/>
        </p:nvCxnSpPr>
        <p:spPr>
          <a:xfrm rot="16200000" flipH="1">
            <a:off x="2813701" y="4623435"/>
            <a:ext cx="708660" cy="453389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2"/>
            <a:endCxn id="14" idx="2"/>
          </p:cNvCxnSpPr>
          <p:nvPr/>
        </p:nvCxnSpPr>
        <p:spPr>
          <a:xfrm rot="16200000" flipH="1">
            <a:off x="4090052" y="4623434"/>
            <a:ext cx="703857" cy="458193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0" idx="2"/>
            <a:endCxn id="15" idx="2"/>
          </p:cNvCxnSpPr>
          <p:nvPr/>
        </p:nvCxnSpPr>
        <p:spPr>
          <a:xfrm rot="16200000" flipH="1">
            <a:off x="5343542" y="4638675"/>
            <a:ext cx="708660" cy="42291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32677" y="5357853"/>
            <a:ext cx="116204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04277" y="5357853"/>
            <a:ext cx="1066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80627" y="5357853"/>
            <a:ext cx="10335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020955" y="5350244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955" y="5350244"/>
                <a:ext cx="4555122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>
            <a:off x="6129297" y="5357853"/>
            <a:ext cx="10335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246951" y="5154428"/>
            <a:ext cx="1447800" cy="354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layer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239000" y="4274648"/>
            <a:ext cx="1447800" cy="354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371600"/>
                <a:ext cx="7391400" cy="4525963"/>
              </a:xfrm>
            </p:spPr>
            <p:txBody>
              <a:bodyPr/>
              <a:lstStyle/>
              <a:p>
                <a:r>
                  <a:rPr lang="en-US" dirty="0" smtClean="0"/>
                  <a:t>A popular way of formalizing it: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𝑓</m:t>
                      </m:r>
                      <m:r>
                        <a:rPr lang="en-US" sz="18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 smtClean="0"/>
              </a:p>
              <a:p>
                <a:pPr lvl="1"/>
                <a:r>
                  <a:rPr lang="en-US" sz="1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1800" dirty="0" smtClean="0"/>
                  <a:t> is a nonlinear, differentiable (why?) function. </a:t>
                </a:r>
                <a:endParaRPr lang="en-US" dirty="0" smtClean="0"/>
              </a:p>
              <a:p>
                <a:r>
                  <a:rPr lang="en-US" dirty="0" smtClean="0"/>
                  <a:t>Outputs?</a:t>
                </a:r>
              </a:p>
              <a:p>
                <a:pPr lvl="1"/>
                <a:r>
                  <a:rPr lang="en-US" dirty="0" smtClean="0"/>
                  <a:t>Many options; depending on problem and computational resource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371600"/>
                <a:ext cx="7391400" cy="4525963"/>
              </a:xfrm>
              <a:blipFill rotWithShape="1">
                <a:blip r:embed="rId2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59397" y="3981450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0944" y="398625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04477" y="3981450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09800" y="3581058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u="none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581058"/>
                <a:ext cx="4555122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 rot="5400000">
            <a:off x="3217561" y="4794885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 rot="5400000">
            <a:off x="4493912" y="4794885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5732162" y="4794885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11" name="Elbow Connector 10"/>
          <p:cNvCxnSpPr>
            <a:stCxn id="8" idx="2"/>
            <a:endCxn id="12" idx="2"/>
          </p:cNvCxnSpPr>
          <p:nvPr/>
        </p:nvCxnSpPr>
        <p:spPr>
          <a:xfrm rot="16200000" flipH="1">
            <a:off x="3042301" y="4318635"/>
            <a:ext cx="708660" cy="453389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2"/>
            <a:endCxn id="14" idx="2"/>
          </p:cNvCxnSpPr>
          <p:nvPr/>
        </p:nvCxnSpPr>
        <p:spPr>
          <a:xfrm rot="16200000" flipH="1">
            <a:off x="4318652" y="4318634"/>
            <a:ext cx="703857" cy="458193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0" idx="2"/>
            <a:endCxn id="15" idx="2"/>
          </p:cNvCxnSpPr>
          <p:nvPr/>
        </p:nvCxnSpPr>
        <p:spPr>
          <a:xfrm rot="16200000" flipH="1">
            <a:off x="5572142" y="4333875"/>
            <a:ext cx="708660" cy="42291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1277" y="5053053"/>
            <a:ext cx="116204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32877" y="5053053"/>
            <a:ext cx="1066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109227" y="5053053"/>
            <a:ext cx="10335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249555" y="5045102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55" y="5045102"/>
                <a:ext cx="4555122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>
            <a:off x="6357897" y="5053053"/>
            <a:ext cx="10335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1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371600"/>
                <a:ext cx="7391400" cy="47244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 smtClean="0"/>
                  <a:t>Prediction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 smtClean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Prediction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…, </m:t>
                        </m:r>
                        <m:r>
                          <a:rPr lang="en-US" sz="1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𝜏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1800" dirty="0" smtClean="0"/>
                  <a:t>Prediction for the whole chain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800" dirty="0"/>
              </a:p>
              <a:p>
                <a:pPr>
                  <a:lnSpc>
                    <a:spcPct val="150000"/>
                  </a:lnSpc>
                </a:pP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endParaRPr lang="en-US" sz="1800" dirty="0"/>
              </a:p>
              <a:p>
                <a:pPr>
                  <a:lnSpc>
                    <a:spcPct val="150000"/>
                  </a:lnSpc>
                </a:pP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1800" dirty="0" smtClean="0"/>
                  <a:t>Some inherent issues with RNNs: </a:t>
                </a:r>
                <a:endParaRPr lang="en-US" sz="1800" dirty="0"/>
              </a:p>
              <a:p>
                <a:pPr lvl="1"/>
                <a:r>
                  <a:rPr lang="en-US" sz="1600" dirty="0"/>
                  <a:t>Recurrent neural nets cannot capture phrases without prefix context </a:t>
                </a:r>
              </a:p>
              <a:p>
                <a:pPr lvl="1"/>
                <a:r>
                  <a:rPr lang="en-US" sz="1600" dirty="0"/>
                  <a:t>They often capture too much of last words in final </a:t>
                </a:r>
                <a:r>
                  <a:rPr lang="en-US" sz="1600" dirty="0" smtClean="0"/>
                  <a:t>vector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371600"/>
                <a:ext cx="7391400" cy="4724400"/>
              </a:xfrm>
              <a:blipFill rotWithShape="1">
                <a:blip r:embed="rId2"/>
                <a:stretch>
                  <a:fillRect b="-3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11797" y="3219792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83344" y="3224595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56877" y="3219792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62200" y="2819400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</m:t>
                        </m:r>
                        <m:r>
                          <a:rPr lang="en-US" b="0" i="1" u="none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819400"/>
                <a:ext cx="4555122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 rot="5400000">
            <a:off x="3369961" y="4033227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 rot="5400000">
            <a:off x="4646312" y="4033227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5884562" y="4033227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11" name="Elbow Connector 10"/>
          <p:cNvCxnSpPr>
            <a:stCxn id="8" idx="2"/>
            <a:endCxn id="12" idx="2"/>
          </p:cNvCxnSpPr>
          <p:nvPr/>
        </p:nvCxnSpPr>
        <p:spPr>
          <a:xfrm rot="16200000" flipH="1">
            <a:off x="3194701" y="3556977"/>
            <a:ext cx="708660" cy="453389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2"/>
            <a:endCxn id="14" idx="2"/>
          </p:cNvCxnSpPr>
          <p:nvPr/>
        </p:nvCxnSpPr>
        <p:spPr>
          <a:xfrm rot="16200000" flipH="1">
            <a:off x="4471052" y="3556976"/>
            <a:ext cx="703857" cy="458193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0" idx="2"/>
            <a:endCxn id="15" idx="2"/>
          </p:cNvCxnSpPr>
          <p:nvPr/>
        </p:nvCxnSpPr>
        <p:spPr>
          <a:xfrm rot="16200000" flipH="1">
            <a:off x="5724542" y="3572217"/>
            <a:ext cx="708660" cy="42291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13677" y="4291395"/>
            <a:ext cx="116204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85277" y="4291395"/>
            <a:ext cx="1066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261627" y="4291395"/>
            <a:ext cx="10335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401955" y="4283444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</m:t>
                        </m:r>
                        <m:r>
                          <a:rPr lang="en-US" b="0" i="1" u="none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955" y="4283444"/>
                <a:ext cx="4555122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>
            <a:off x="3880501" y="4648542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74346" y="4648542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395102" y="4648542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510297" y="4291395"/>
            <a:ext cx="10335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35355" y="4950365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</m:t>
                        </m:r>
                        <m:r>
                          <a:rPr lang="en-US" b="0" i="1" u="none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355" y="4950365"/>
                <a:ext cx="4555122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400800" y="1395453"/>
                <a:ext cx="18146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u="none" smtClean="0">
                          <a:latin typeface="Cambria Math"/>
                        </a:rPr>
                        <m:t>softmax</m:t>
                      </m:r>
                      <m:d>
                        <m:d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u="none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1395453"/>
                <a:ext cx="1814663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426696" y="2438400"/>
                <a:ext cx="19029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u="none" smtClean="0">
                          <a:latin typeface="Cambria Math"/>
                        </a:rPr>
                        <m:t>softmax</m:t>
                      </m:r>
                      <m:d>
                        <m:d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u="none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696" y="2438400"/>
                <a:ext cx="1902957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096000" y="1682847"/>
                <a:ext cx="2615588" cy="679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u="none" smtClean="0">
                          <a:latin typeface="Cambria Math"/>
                        </a:rPr>
                        <m:t>softmax</m:t>
                      </m:r>
                      <m:d>
                        <m:d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u="none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u="none" smtClean="0">
                                  <a:latin typeface="Cambria Math"/>
                                </a:rPr>
                                <m:t>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u="none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u="none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b="0" i="1" u="none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u="none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u="none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u="none" smtClean="0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𝑜</m:t>
                                      </m:r>
                                    </m:sub>
                                    <m:sup/>
                                  </m:sSubSup>
                                </m:e>
                                <m:sup>
                                  <m:r>
                                    <a:rPr lang="en-US" b="0" i="1" u="none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u="none" smtClean="0">
                                      <a:latin typeface="Cambria Math"/>
                                    </a:rPr>
                                    <m:t>𝑖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u="none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i="1" u="none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b="0" i="1" u="none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82847"/>
                <a:ext cx="2615588" cy="67935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38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RNNs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47800" y="1189037"/>
                <a:ext cx="7162800" cy="452596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 smtClean="0"/>
                  <a:t>How </a:t>
                </a:r>
                <a:r>
                  <a:rPr lang="en-US" sz="1800" dirty="0"/>
                  <a:t>to train such model?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400" dirty="0"/>
                  <a:t>Generalize the same ideas from </a:t>
                </a:r>
                <a:r>
                  <a:rPr lang="en-US" sz="1400" dirty="0" smtClean="0"/>
                  <a:t>back-propagation </a:t>
                </a:r>
                <a:endParaRPr lang="en-US" sz="2000" dirty="0" smtClean="0"/>
              </a:p>
              <a:p>
                <a:r>
                  <a:rPr lang="en-US" sz="2000" dirty="0" smtClean="0"/>
                  <a:t>Total output error: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𝑡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Cambria Math"/>
                          </a:rPr>
                          <m:t>𝑡</m:t>
                        </m:r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brk m:alnAt="25"/>
                          </m:rP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000" dirty="0" smtClean="0"/>
              </a:p>
              <a:p>
                <a:pPr marL="0" indent="0" algn="ctr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7800" y="1189037"/>
                <a:ext cx="7162800" cy="452596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Backpropagation for RNN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11797" y="4286250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083344" y="4291053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356877" y="4286250"/>
            <a:ext cx="1021080" cy="209550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62200" y="3885858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</m:t>
                        </m:r>
                        <m:r>
                          <a:rPr lang="en-US" b="0" i="1" u="none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3885858"/>
                <a:ext cx="4555122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 rot="5400000">
            <a:off x="3369961" y="5099685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4646312" y="5099685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5884562" y="5099685"/>
            <a:ext cx="1021080" cy="209550"/>
          </a:xfrm>
          <a:prstGeom prst="rect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>
                <a:solidFill>
                  <a:schemeClr val="bg2"/>
                </a:solidFill>
              </a:rPr>
              <a:t>O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  <a:r>
              <a:rPr lang="en-US" b="1" u="none" dirty="0" err="1">
                <a:solidFill>
                  <a:schemeClr val="bg2"/>
                </a:solidFill>
              </a:rPr>
              <a:t>O</a:t>
            </a:r>
            <a:r>
              <a:rPr lang="en-US" b="1" u="none" dirty="0">
                <a:solidFill>
                  <a:schemeClr val="bg2"/>
                </a:solidFill>
              </a:rPr>
              <a:t> </a:t>
            </a:r>
          </a:p>
        </p:txBody>
      </p:sp>
      <p:cxnSp>
        <p:nvCxnSpPr>
          <p:cNvPr id="13" name="Elbow Connector 12"/>
          <p:cNvCxnSpPr>
            <a:stCxn id="6" idx="2"/>
            <a:endCxn id="10" idx="2"/>
          </p:cNvCxnSpPr>
          <p:nvPr/>
        </p:nvCxnSpPr>
        <p:spPr>
          <a:xfrm rot="16200000" flipH="1">
            <a:off x="3194701" y="4623435"/>
            <a:ext cx="708660" cy="453389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7" idx="2"/>
            <a:endCxn id="11" idx="2"/>
          </p:cNvCxnSpPr>
          <p:nvPr/>
        </p:nvCxnSpPr>
        <p:spPr>
          <a:xfrm rot="16200000" flipH="1">
            <a:off x="4471052" y="4623434"/>
            <a:ext cx="703857" cy="458193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8" idx="2"/>
            <a:endCxn id="12" idx="2"/>
          </p:cNvCxnSpPr>
          <p:nvPr/>
        </p:nvCxnSpPr>
        <p:spPr>
          <a:xfrm rot="16200000" flipH="1">
            <a:off x="5724542" y="4638675"/>
            <a:ext cx="708660" cy="42291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613677" y="5357853"/>
            <a:ext cx="116204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85277" y="5357853"/>
            <a:ext cx="1066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61627" y="5357853"/>
            <a:ext cx="10335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401955" y="5349902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</m:t>
                        </m:r>
                        <m:r>
                          <a:rPr lang="en-US" b="0" i="1" u="none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955" y="5349902"/>
                <a:ext cx="4555122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3880501" y="57150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74346" y="57150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395102" y="57150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510297" y="5357853"/>
            <a:ext cx="103350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935355" y="6016823"/>
                <a:ext cx="455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</m:t>
                        </m:r>
                        <m:r>
                          <a:rPr lang="en-US" b="0" i="1" u="none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u="none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355" y="6016823"/>
                <a:ext cx="4555122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/>
          <p:cNvSpPr/>
          <p:nvPr/>
        </p:nvSpPr>
        <p:spPr>
          <a:xfrm>
            <a:off x="2895600" y="5486400"/>
            <a:ext cx="3307743" cy="639637"/>
          </a:xfrm>
          <a:custGeom>
            <a:avLst/>
            <a:gdLst>
              <a:gd name="connsiteX0" fmla="*/ 3307743 w 3307743"/>
              <a:gd name="connsiteY0" fmla="*/ 639637 h 639637"/>
              <a:gd name="connsiteX1" fmla="*/ 3299792 w 3307743"/>
              <a:gd name="connsiteY1" fmla="*/ 154608 h 639637"/>
              <a:gd name="connsiteX2" fmla="*/ 3275938 w 3307743"/>
              <a:gd name="connsiteY2" fmla="*/ 51241 h 639637"/>
              <a:gd name="connsiteX3" fmla="*/ 3220279 w 3307743"/>
              <a:gd name="connsiteY3" fmla="*/ 3533 h 639637"/>
              <a:gd name="connsiteX4" fmla="*/ 3053301 w 3307743"/>
              <a:gd name="connsiteY4" fmla="*/ 3533 h 639637"/>
              <a:gd name="connsiteX5" fmla="*/ 0 w 3307743"/>
              <a:gd name="connsiteY5" fmla="*/ 19435 h 63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7743" h="639637">
                <a:moveTo>
                  <a:pt x="3307743" y="639637"/>
                </a:moveTo>
                <a:cubicBezTo>
                  <a:pt x="3306418" y="446155"/>
                  <a:pt x="3305093" y="252674"/>
                  <a:pt x="3299792" y="154608"/>
                </a:cubicBezTo>
                <a:cubicBezTo>
                  <a:pt x="3294491" y="56542"/>
                  <a:pt x="3289190" y="76420"/>
                  <a:pt x="3275938" y="51241"/>
                </a:cubicBezTo>
                <a:cubicBezTo>
                  <a:pt x="3262686" y="26062"/>
                  <a:pt x="3257385" y="11484"/>
                  <a:pt x="3220279" y="3533"/>
                </a:cubicBezTo>
                <a:cubicBezTo>
                  <a:pt x="3183173" y="-4418"/>
                  <a:pt x="3053301" y="3533"/>
                  <a:pt x="3053301" y="3533"/>
                </a:cubicBezTo>
                <a:lnTo>
                  <a:pt x="0" y="1943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638800" y="5486400"/>
            <a:ext cx="564543" cy="639637"/>
          </a:xfrm>
          <a:custGeom>
            <a:avLst/>
            <a:gdLst>
              <a:gd name="connsiteX0" fmla="*/ 3307743 w 3307743"/>
              <a:gd name="connsiteY0" fmla="*/ 639637 h 639637"/>
              <a:gd name="connsiteX1" fmla="*/ 3299792 w 3307743"/>
              <a:gd name="connsiteY1" fmla="*/ 154608 h 639637"/>
              <a:gd name="connsiteX2" fmla="*/ 3275938 w 3307743"/>
              <a:gd name="connsiteY2" fmla="*/ 51241 h 639637"/>
              <a:gd name="connsiteX3" fmla="*/ 3220279 w 3307743"/>
              <a:gd name="connsiteY3" fmla="*/ 3533 h 639637"/>
              <a:gd name="connsiteX4" fmla="*/ 3053301 w 3307743"/>
              <a:gd name="connsiteY4" fmla="*/ 3533 h 639637"/>
              <a:gd name="connsiteX5" fmla="*/ 0 w 3307743"/>
              <a:gd name="connsiteY5" fmla="*/ 19435 h 63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7743" h="639637">
                <a:moveTo>
                  <a:pt x="3307743" y="639637"/>
                </a:moveTo>
                <a:cubicBezTo>
                  <a:pt x="3306418" y="446155"/>
                  <a:pt x="3305093" y="252674"/>
                  <a:pt x="3299792" y="154608"/>
                </a:cubicBezTo>
                <a:cubicBezTo>
                  <a:pt x="3294491" y="56542"/>
                  <a:pt x="3289190" y="76420"/>
                  <a:pt x="3275938" y="51241"/>
                </a:cubicBezTo>
                <a:cubicBezTo>
                  <a:pt x="3262686" y="26062"/>
                  <a:pt x="3257385" y="11484"/>
                  <a:pt x="3220279" y="3533"/>
                </a:cubicBezTo>
                <a:cubicBezTo>
                  <a:pt x="3183173" y="-4418"/>
                  <a:pt x="3053301" y="3533"/>
                  <a:pt x="3053301" y="3533"/>
                </a:cubicBezTo>
                <a:lnTo>
                  <a:pt x="0" y="1943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419600" y="5486400"/>
            <a:ext cx="1783743" cy="639637"/>
          </a:xfrm>
          <a:custGeom>
            <a:avLst/>
            <a:gdLst>
              <a:gd name="connsiteX0" fmla="*/ 3307743 w 3307743"/>
              <a:gd name="connsiteY0" fmla="*/ 639637 h 639637"/>
              <a:gd name="connsiteX1" fmla="*/ 3299792 w 3307743"/>
              <a:gd name="connsiteY1" fmla="*/ 154608 h 639637"/>
              <a:gd name="connsiteX2" fmla="*/ 3275938 w 3307743"/>
              <a:gd name="connsiteY2" fmla="*/ 51241 h 639637"/>
              <a:gd name="connsiteX3" fmla="*/ 3220279 w 3307743"/>
              <a:gd name="connsiteY3" fmla="*/ 3533 h 639637"/>
              <a:gd name="connsiteX4" fmla="*/ 3053301 w 3307743"/>
              <a:gd name="connsiteY4" fmla="*/ 3533 h 639637"/>
              <a:gd name="connsiteX5" fmla="*/ 0 w 3307743"/>
              <a:gd name="connsiteY5" fmla="*/ 19435 h 63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7743" h="639637">
                <a:moveTo>
                  <a:pt x="3307743" y="639637"/>
                </a:moveTo>
                <a:cubicBezTo>
                  <a:pt x="3306418" y="446155"/>
                  <a:pt x="3305093" y="252674"/>
                  <a:pt x="3299792" y="154608"/>
                </a:cubicBezTo>
                <a:cubicBezTo>
                  <a:pt x="3294491" y="56542"/>
                  <a:pt x="3289190" y="76420"/>
                  <a:pt x="3275938" y="51241"/>
                </a:cubicBezTo>
                <a:cubicBezTo>
                  <a:pt x="3262686" y="26062"/>
                  <a:pt x="3257385" y="11484"/>
                  <a:pt x="3220279" y="3533"/>
                </a:cubicBezTo>
                <a:cubicBezTo>
                  <a:pt x="3183173" y="-4418"/>
                  <a:pt x="3053301" y="3533"/>
                  <a:pt x="3053301" y="3533"/>
                </a:cubicBezTo>
                <a:lnTo>
                  <a:pt x="0" y="19435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778378" y="4708498"/>
            <a:ext cx="434535" cy="1431235"/>
          </a:xfrm>
          <a:custGeom>
            <a:avLst/>
            <a:gdLst>
              <a:gd name="connsiteX0" fmla="*/ 413532 w 421713"/>
              <a:gd name="connsiteY0" fmla="*/ 1431235 h 1431235"/>
              <a:gd name="connsiteX1" fmla="*/ 421484 w 421713"/>
              <a:gd name="connsiteY1" fmla="*/ 898497 h 1431235"/>
              <a:gd name="connsiteX2" fmla="*/ 405581 w 421713"/>
              <a:gd name="connsiteY2" fmla="*/ 818984 h 1431235"/>
              <a:gd name="connsiteX3" fmla="*/ 357873 w 421713"/>
              <a:gd name="connsiteY3" fmla="*/ 787179 h 1431235"/>
              <a:gd name="connsiteX4" fmla="*/ 127285 w 421713"/>
              <a:gd name="connsiteY4" fmla="*/ 787179 h 1431235"/>
              <a:gd name="connsiteX5" fmla="*/ 55724 w 421713"/>
              <a:gd name="connsiteY5" fmla="*/ 763325 h 1431235"/>
              <a:gd name="connsiteX6" fmla="*/ 8016 w 421713"/>
              <a:gd name="connsiteY6" fmla="*/ 699715 h 1431235"/>
              <a:gd name="connsiteX7" fmla="*/ 65 w 421713"/>
              <a:gd name="connsiteY7" fmla="*/ 0 h 1431235"/>
              <a:gd name="connsiteX8" fmla="*/ 65 w 421713"/>
              <a:gd name="connsiteY8" fmla="*/ 0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713" h="1431235">
                <a:moveTo>
                  <a:pt x="413532" y="1431235"/>
                </a:moveTo>
                <a:cubicBezTo>
                  <a:pt x="418170" y="1215887"/>
                  <a:pt x="422809" y="1000539"/>
                  <a:pt x="421484" y="898497"/>
                </a:cubicBezTo>
                <a:cubicBezTo>
                  <a:pt x="420159" y="796455"/>
                  <a:pt x="416183" y="837537"/>
                  <a:pt x="405581" y="818984"/>
                </a:cubicBezTo>
                <a:cubicBezTo>
                  <a:pt x="394979" y="800431"/>
                  <a:pt x="404256" y="792480"/>
                  <a:pt x="357873" y="787179"/>
                </a:cubicBezTo>
                <a:cubicBezTo>
                  <a:pt x="311490" y="781878"/>
                  <a:pt x="177643" y="791155"/>
                  <a:pt x="127285" y="787179"/>
                </a:cubicBezTo>
                <a:cubicBezTo>
                  <a:pt x="76927" y="783203"/>
                  <a:pt x="75602" y="777902"/>
                  <a:pt x="55724" y="763325"/>
                </a:cubicBezTo>
                <a:cubicBezTo>
                  <a:pt x="35846" y="748748"/>
                  <a:pt x="17292" y="826936"/>
                  <a:pt x="8016" y="699715"/>
                </a:cubicBezTo>
                <a:cubicBezTo>
                  <a:pt x="-1261" y="572494"/>
                  <a:pt x="65" y="0"/>
                  <a:pt x="65" y="0"/>
                </a:cubicBezTo>
                <a:lnTo>
                  <a:pt x="65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4419600" y="4664766"/>
            <a:ext cx="1793313" cy="1431234"/>
          </a:xfrm>
          <a:custGeom>
            <a:avLst/>
            <a:gdLst>
              <a:gd name="connsiteX0" fmla="*/ 1395600 w 1397129"/>
              <a:gd name="connsiteY0" fmla="*/ 1431234 h 1431234"/>
              <a:gd name="connsiteX1" fmla="*/ 1395600 w 1397129"/>
              <a:gd name="connsiteY1" fmla="*/ 882594 h 1431234"/>
              <a:gd name="connsiteX2" fmla="*/ 1379698 w 1397129"/>
              <a:gd name="connsiteY2" fmla="*/ 818984 h 1431234"/>
              <a:gd name="connsiteX3" fmla="*/ 1355844 w 1397129"/>
              <a:gd name="connsiteY3" fmla="*/ 811033 h 1431234"/>
              <a:gd name="connsiteX4" fmla="*/ 1292233 w 1397129"/>
              <a:gd name="connsiteY4" fmla="*/ 818984 h 1431234"/>
              <a:gd name="connsiteX5" fmla="*/ 115440 w 1397129"/>
              <a:gd name="connsiteY5" fmla="*/ 826935 h 1431234"/>
              <a:gd name="connsiteX6" fmla="*/ 59781 w 1397129"/>
              <a:gd name="connsiteY6" fmla="*/ 811033 h 1431234"/>
              <a:gd name="connsiteX7" fmla="*/ 4122 w 1397129"/>
              <a:gd name="connsiteY7" fmla="*/ 771276 h 1431234"/>
              <a:gd name="connsiteX8" fmla="*/ 4122 w 1397129"/>
              <a:gd name="connsiteY8" fmla="*/ 548640 h 1431234"/>
              <a:gd name="connsiteX9" fmla="*/ 4122 w 1397129"/>
              <a:gd name="connsiteY9" fmla="*/ 0 h 143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7129" h="1431234">
                <a:moveTo>
                  <a:pt x="1395600" y="1431234"/>
                </a:moveTo>
                <a:cubicBezTo>
                  <a:pt x="1396925" y="1207935"/>
                  <a:pt x="1398250" y="984636"/>
                  <a:pt x="1395600" y="882594"/>
                </a:cubicBezTo>
                <a:cubicBezTo>
                  <a:pt x="1392950" y="780552"/>
                  <a:pt x="1386324" y="830911"/>
                  <a:pt x="1379698" y="818984"/>
                </a:cubicBezTo>
                <a:cubicBezTo>
                  <a:pt x="1373072" y="807057"/>
                  <a:pt x="1370421" y="811033"/>
                  <a:pt x="1355844" y="811033"/>
                </a:cubicBezTo>
                <a:cubicBezTo>
                  <a:pt x="1341267" y="811033"/>
                  <a:pt x="1292233" y="818984"/>
                  <a:pt x="1292233" y="818984"/>
                </a:cubicBezTo>
                <a:lnTo>
                  <a:pt x="115440" y="826935"/>
                </a:lnTo>
                <a:cubicBezTo>
                  <a:pt x="-89969" y="825610"/>
                  <a:pt x="78334" y="820309"/>
                  <a:pt x="59781" y="811033"/>
                </a:cubicBezTo>
                <a:cubicBezTo>
                  <a:pt x="41228" y="801757"/>
                  <a:pt x="13398" y="815008"/>
                  <a:pt x="4122" y="771276"/>
                </a:cubicBezTo>
                <a:cubicBezTo>
                  <a:pt x="-5154" y="727544"/>
                  <a:pt x="4122" y="548640"/>
                  <a:pt x="4122" y="548640"/>
                </a:cubicBezTo>
                <a:lnTo>
                  <a:pt x="4122" y="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194701" y="4724400"/>
            <a:ext cx="2995348" cy="1375576"/>
          </a:xfrm>
          <a:custGeom>
            <a:avLst/>
            <a:gdLst>
              <a:gd name="connsiteX0" fmla="*/ 3246159 w 3248454"/>
              <a:gd name="connsiteY0" fmla="*/ 1375576 h 1375576"/>
              <a:gd name="connsiteX1" fmla="*/ 3246159 w 3248454"/>
              <a:gd name="connsiteY1" fmla="*/ 826936 h 1375576"/>
              <a:gd name="connsiteX2" fmla="*/ 3222305 w 3248454"/>
              <a:gd name="connsiteY2" fmla="*/ 755374 h 1375576"/>
              <a:gd name="connsiteX3" fmla="*/ 3182549 w 3248454"/>
              <a:gd name="connsiteY3" fmla="*/ 739471 h 1375576"/>
              <a:gd name="connsiteX4" fmla="*/ 3055328 w 3248454"/>
              <a:gd name="connsiteY4" fmla="*/ 747423 h 1375576"/>
              <a:gd name="connsiteX5" fmla="*/ 574521 w 3248454"/>
              <a:gd name="connsiteY5" fmla="*/ 731520 h 1375576"/>
              <a:gd name="connsiteX6" fmla="*/ 105394 w 3248454"/>
              <a:gd name="connsiteY6" fmla="*/ 683812 h 1375576"/>
              <a:gd name="connsiteX7" fmla="*/ 9978 w 3248454"/>
              <a:gd name="connsiteY7" fmla="*/ 540689 h 1375576"/>
              <a:gd name="connsiteX8" fmla="*/ 2027 w 3248454"/>
              <a:gd name="connsiteY8" fmla="*/ 318052 h 1375576"/>
              <a:gd name="connsiteX9" fmla="*/ 2027 w 3248454"/>
              <a:gd name="connsiteY9" fmla="*/ 0 h 137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48454" h="1375576">
                <a:moveTo>
                  <a:pt x="3246159" y="1375576"/>
                </a:moveTo>
                <a:cubicBezTo>
                  <a:pt x="3248147" y="1152939"/>
                  <a:pt x="3250135" y="930303"/>
                  <a:pt x="3246159" y="826936"/>
                </a:cubicBezTo>
                <a:cubicBezTo>
                  <a:pt x="3242183" y="723569"/>
                  <a:pt x="3232907" y="769951"/>
                  <a:pt x="3222305" y="755374"/>
                </a:cubicBezTo>
                <a:cubicBezTo>
                  <a:pt x="3211703" y="740797"/>
                  <a:pt x="3210378" y="740796"/>
                  <a:pt x="3182549" y="739471"/>
                </a:cubicBezTo>
                <a:cubicBezTo>
                  <a:pt x="3154720" y="738146"/>
                  <a:pt x="3055328" y="747423"/>
                  <a:pt x="3055328" y="747423"/>
                </a:cubicBezTo>
                <a:lnTo>
                  <a:pt x="574521" y="731520"/>
                </a:lnTo>
                <a:cubicBezTo>
                  <a:pt x="82865" y="720918"/>
                  <a:pt x="199484" y="715617"/>
                  <a:pt x="105394" y="683812"/>
                </a:cubicBezTo>
                <a:cubicBezTo>
                  <a:pt x="11304" y="652007"/>
                  <a:pt x="27206" y="601649"/>
                  <a:pt x="9978" y="540689"/>
                </a:cubicBezTo>
                <a:cubicBezTo>
                  <a:pt x="-7250" y="479729"/>
                  <a:pt x="3352" y="408167"/>
                  <a:pt x="2027" y="318052"/>
                </a:cubicBezTo>
                <a:cubicBezTo>
                  <a:pt x="702" y="227937"/>
                  <a:pt x="1364" y="113968"/>
                  <a:pt x="2027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725070" y="2614136"/>
                <a:ext cx="2037930" cy="73866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en-US" b="0" u="none" dirty="0" smtClean="0">
                    <a:latin typeface="Cambria Math"/>
                  </a:rPr>
                  <a:t>Reminder: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u="none" smtClean="0">
                          <a:latin typeface="Cambria Math"/>
                        </a:rPr>
                        <m:t>softmax</m:t>
                      </m:r>
                      <m:d>
                        <m:d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u="none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="0" u="none" dirty="0" smtClean="0"/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 u="none">
                          <a:latin typeface="Cambria Math"/>
                        </a:rPr>
                        <m:t>=</m:t>
                      </m:r>
                      <m:r>
                        <a:rPr lang="en-US" b="0" i="1" u="none" smtClean="0">
                          <a:latin typeface="Cambria Math"/>
                        </a:rPr>
                        <m:t>𝑓</m:t>
                      </m:r>
                      <m:r>
                        <a:rPr lang="en-US" b="0" i="1" u="none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  <m:r>
                            <a:rPr lang="en-US" i="1" u="none">
                              <a:latin typeface="Cambria Math"/>
                            </a:rPr>
                            <m:t>−</m:t>
                          </m:r>
                          <m:r>
                            <a:rPr lang="en-US" i="1" u="none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 u="none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 u="none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70" y="2614136"/>
                <a:ext cx="2037930" cy="738664"/>
              </a:xfrm>
              <a:prstGeom prst="rect">
                <a:avLst/>
              </a:prstGeom>
              <a:blipFill rotWithShape="1">
                <a:blip r:embed="rId6"/>
                <a:stretch>
                  <a:fillRect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752600" y="2438400"/>
                <a:ext cx="2672699" cy="659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u="none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u="none">
                              <a:latin typeface="Cambria Math"/>
                            </a:rPr>
                            <m:t>𝜕</m:t>
                          </m:r>
                          <m:r>
                            <a:rPr lang="en-US" sz="1800" i="1" u="none"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1800" i="1" u="none">
                              <a:latin typeface="Cambria Math"/>
                            </a:rPr>
                            <m:t>𝜕</m:t>
                          </m:r>
                          <m:r>
                            <a:rPr lang="en-US" sz="1800" i="1" u="none">
                              <a:latin typeface="Cambria Math"/>
                            </a:rPr>
                            <m:t>𝑊</m:t>
                          </m:r>
                        </m:den>
                      </m:f>
                      <m:r>
                        <a:rPr lang="en-US" sz="1800" i="1" u="none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i="1" u="none">
                              <a:latin typeface="Cambria Math"/>
                            </a:rPr>
                            <m:t>𝑡</m:t>
                          </m:r>
                          <m:r>
                            <a:rPr lang="en-US" sz="1800" i="1" u="none">
                              <a:latin typeface="Cambria Math"/>
                            </a:rPr>
                            <m:t>=</m:t>
                          </m:r>
                          <m:r>
                            <a:rPr lang="en-US" sz="1800" i="1" u="none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800" i="1" u="none">
                              <a:latin typeface="Cambria Math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 u="none">
                                  <a:latin typeface="Cambria Math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u="none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38400"/>
                <a:ext cx="2672699" cy="65921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154143" y="3058463"/>
                <a:ext cx="3521092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u="none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800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1800" i="1" u="none">
                              <a:latin typeface="Cambria Math"/>
                            </a:rPr>
                            <m:t>𝜕</m:t>
                          </m:r>
                          <m:r>
                            <a:rPr lang="en-US" sz="1800" i="1" u="none">
                              <a:latin typeface="Cambria Math"/>
                            </a:rPr>
                            <m:t>𝑊</m:t>
                          </m:r>
                        </m:den>
                      </m:f>
                      <m:r>
                        <a:rPr lang="en-US" sz="1800" i="1" u="none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i="1" u="none">
                              <a:latin typeface="Cambria Math"/>
                            </a:rPr>
                            <m:t>𝑡</m:t>
                          </m:r>
                          <m:r>
                            <a:rPr lang="en-US" sz="1800" i="1" u="none">
                              <a:latin typeface="Cambria Math"/>
                            </a:rPr>
                            <m:t>=</m:t>
                          </m:r>
                          <m:r>
                            <a:rPr lang="en-US" sz="1800" i="1" u="none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800" i="1" u="none">
                              <a:latin typeface="Cambria Math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 u="none">
                                  <a:latin typeface="Cambria Math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u="none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143" y="3058463"/>
                <a:ext cx="3521092" cy="67069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57200" y="2438399"/>
                <a:ext cx="1219200" cy="95541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u="none" dirty="0" smtClean="0"/>
                  <a:t>Parameters?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u="none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u="none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u="none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u="none" dirty="0" smtClean="0"/>
                  <a:t> +</a:t>
                </a:r>
              </a:p>
              <a:p>
                <a:pPr algn="ctr"/>
                <a:r>
                  <a:rPr lang="en-US" u="none" dirty="0"/>
                  <a:t>v</a:t>
                </a:r>
                <a:r>
                  <a:rPr lang="en-US" u="none" dirty="0" smtClean="0"/>
                  <a:t>ectors for input</a:t>
                </a:r>
                <a:endParaRPr lang="en-US" u="none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38399"/>
                <a:ext cx="1219200" cy="95541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342407" y="3093796"/>
            <a:ext cx="610593" cy="611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05600" y="3657600"/>
            <a:ext cx="2114130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u="none" dirty="0" smtClean="0">
                <a:latin typeface="+mj-lt"/>
              </a:rPr>
              <a:t>This sometimes  is called “Backpropagation </a:t>
            </a:r>
            <a:r>
              <a:rPr lang="en-US" sz="1100" u="none" dirty="0">
                <a:latin typeface="+mj-lt"/>
              </a:rPr>
              <a:t>Through </a:t>
            </a:r>
            <a:r>
              <a:rPr lang="en-US" sz="1100" u="none" dirty="0" smtClean="0">
                <a:latin typeface="+mj-lt"/>
              </a:rPr>
              <a:t>Time”, since the gradients are propagated back through time. </a:t>
            </a:r>
            <a:endParaRPr lang="en-US" sz="11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474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8" grpId="0" animBg="1"/>
      <p:bldP spid="39" grpId="0" animBg="1"/>
      <p:bldP spid="40" grpId="0" animBg="1"/>
      <p:bldP spid="41" grpId="0"/>
      <p:bldP spid="42" grpId="0"/>
      <p:bldP spid="45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</a:rPr>
              <a:t>Some facts from real analysis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95400"/>
            <a:ext cx="762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Multiple path chain rule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90A62C-F7EB-4847-AE6C-B5EDD3F056E7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537057" y="6169223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Richard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Socher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2007788"/>
            <a:ext cx="6453188" cy="378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 rot="18627426">
            <a:off x="57359" y="3681197"/>
            <a:ext cx="2183449" cy="1558925"/>
          </a:xfrm>
        </p:spPr>
        <p:txBody>
          <a:bodyPr/>
          <a:lstStyle/>
          <a:p>
            <a:r>
              <a:rPr lang="en-US" dirty="0" smtClean="0"/>
              <a:t>Reminder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2362200"/>
            <a:ext cx="29718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none" dirty="0" smtClean="0"/>
              <a:t>We used these facts last time when deriving the details of the Backpropagation algorithm. 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2820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371600"/>
            <a:ext cx="7162800" cy="4525963"/>
          </a:xfrm>
        </p:spPr>
        <p:txBody>
          <a:bodyPr/>
          <a:lstStyle/>
          <a:p>
            <a:pPr marL="0" indent="0" algn="ctr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Backpropagation for RNN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141551" y="4305629"/>
            <a:ext cx="4851971" cy="2018971"/>
            <a:chOff x="2539429" y="4229429"/>
            <a:chExt cx="4851971" cy="20189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539429" y="5916770"/>
                  <a:ext cx="45551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u="none" dirty="0" smtClean="0"/>
                    <a:t>	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u="none" dirty="0" smtClean="0"/>
                    <a:t>	 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+</m:t>
                          </m:r>
                          <m:r>
                            <a:rPr lang="en-US" i="1" u="none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u="none" dirty="0" smtClean="0"/>
                    <a:t> </a:t>
                  </a:r>
                  <a:endParaRPr lang="en-US" u="none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429" y="5916770"/>
                  <a:ext cx="4555122" cy="30777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/>
            <p:cNvGrpSpPr/>
            <p:nvPr/>
          </p:nvGrpSpPr>
          <p:grpSpPr>
            <a:xfrm>
              <a:off x="2751284" y="4229429"/>
              <a:ext cx="4640116" cy="2018971"/>
              <a:chOff x="2286000" y="3918325"/>
              <a:chExt cx="5181600" cy="221014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735597" y="4318717"/>
                <a:ext cx="1021080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u="none" dirty="0" smtClean="0">
                    <a:solidFill>
                      <a:schemeClr val="bg2"/>
                    </a:solidFill>
                  </a:rPr>
                  <a:t>O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007144" y="4323520"/>
                <a:ext cx="1021080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u="none" dirty="0" smtClean="0">
                    <a:solidFill>
                      <a:schemeClr val="bg2"/>
                    </a:solidFill>
                  </a:rPr>
                  <a:t>O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280677" y="4318717"/>
                <a:ext cx="1021080" cy="20955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u="none" dirty="0" smtClean="0">
                    <a:solidFill>
                      <a:schemeClr val="bg2"/>
                    </a:solidFill>
                  </a:rPr>
                  <a:t>O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2286000" y="3918325"/>
                    <a:ext cx="455512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u="none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u="none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u="none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u="none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a14:m>
                    <a:r>
                      <a:rPr lang="en-US" u="none" dirty="0" smtClean="0"/>
                      <a:t>	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u="none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u="none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u="none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u="none" dirty="0" smtClean="0"/>
                      <a:t>	     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u="none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u="none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u="none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u="none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i="1" u="none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u="none" dirty="0" smtClean="0"/>
                      <a:t> </a:t>
                    </a:r>
                    <a:endParaRPr lang="en-US" u="none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6000" y="3918325"/>
                    <a:ext cx="4555122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ectangle 9"/>
              <p:cNvSpPr/>
              <p:nvPr/>
            </p:nvSpPr>
            <p:spPr>
              <a:xfrm rot="5400000">
                <a:off x="3293761" y="5132152"/>
                <a:ext cx="1021080" cy="20955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u="none" dirty="0" smtClean="0">
                    <a:solidFill>
                      <a:schemeClr val="bg2"/>
                    </a:solidFill>
                  </a:rPr>
                  <a:t>O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5400000">
                <a:off x="4570112" y="5132152"/>
                <a:ext cx="1021080" cy="20955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u="none" dirty="0" smtClean="0">
                    <a:solidFill>
                      <a:schemeClr val="bg2"/>
                    </a:solidFill>
                  </a:rPr>
                  <a:t>O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5808362" y="5132152"/>
                <a:ext cx="1021080" cy="20955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u="none" dirty="0" smtClean="0">
                    <a:solidFill>
                      <a:schemeClr val="bg2"/>
                    </a:solidFill>
                  </a:rPr>
                  <a:t>O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  <a:r>
                  <a:rPr lang="en-US" sz="1200" b="1" u="none" dirty="0" err="1">
                    <a:solidFill>
                      <a:schemeClr val="bg2"/>
                    </a:solidFill>
                  </a:rPr>
                  <a:t>O</a:t>
                </a:r>
                <a:r>
                  <a:rPr lang="en-US" sz="1200" b="1" u="none" dirty="0">
                    <a:solidFill>
                      <a:schemeClr val="bg2"/>
                    </a:solidFill>
                  </a:rPr>
                  <a:t> </a:t>
                </a:r>
              </a:p>
            </p:txBody>
          </p:sp>
          <p:cxnSp>
            <p:nvCxnSpPr>
              <p:cNvPr id="13" name="Elbow Connector 12"/>
              <p:cNvCxnSpPr>
                <a:stCxn id="6" idx="2"/>
                <a:endCxn id="10" idx="2"/>
              </p:cNvCxnSpPr>
              <p:nvPr/>
            </p:nvCxnSpPr>
            <p:spPr>
              <a:xfrm rot="16200000" flipH="1">
                <a:off x="3118501" y="4655902"/>
                <a:ext cx="708660" cy="453389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/>
              <p:cNvCxnSpPr>
                <a:stCxn id="7" idx="2"/>
                <a:endCxn id="11" idx="2"/>
              </p:cNvCxnSpPr>
              <p:nvPr/>
            </p:nvCxnSpPr>
            <p:spPr>
              <a:xfrm rot="16200000" flipH="1">
                <a:off x="4394852" y="4655901"/>
                <a:ext cx="703857" cy="458193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lbow Connector 14"/>
              <p:cNvCxnSpPr>
                <a:stCxn id="8" idx="2"/>
                <a:endCxn id="12" idx="2"/>
              </p:cNvCxnSpPr>
              <p:nvPr/>
            </p:nvCxnSpPr>
            <p:spPr>
              <a:xfrm rot="16200000" flipH="1">
                <a:off x="5648342" y="4671142"/>
                <a:ext cx="708660" cy="422910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537477" y="5390320"/>
                <a:ext cx="116204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3909077" y="5390320"/>
                <a:ext cx="10668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185427" y="5390320"/>
                <a:ext cx="103350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325755" y="5382369"/>
                    <a:ext cx="455512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u="none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u="none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u="none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u="none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a14:m>
                    <a:r>
                      <a:rPr lang="en-US" u="none" dirty="0" smtClean="0"/>
                      <a:t>	  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u="none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u="none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 u="none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u="none" dirty="0" smtClean="0"/>
                      <a:t>	        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u="none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u="none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 u="none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u="none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i="1" u="none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u="none" dirty="0" smtClean="0"/>
                      <a:t> </a:t>
                    </a:r>
                    <a:endParaRPr lang="en-US" u="none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5755" y="5382369"/>
                    <a:ext cx="4555122" cy="307777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/>
              <p:cNvCxnSpPr/>
              <p:nvPr/>
            </p:nvCxnSpPr>
            <p:spPr>
              <a:xfrm>
                <a:off x="3804301" y="5747467"/>
                <a:ext cx="0" cy="381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5098146" y="5747467"/>
                <a:ext cx="0" cy="381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6318902" y="5747467"/>
                <a:ext cx="0" cy="381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434097" y="5390320"/>
                <a:ext cx="103350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274780" y="1447800"/>
                <a:ext cx="2037929" cy="73866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en-US" b="0" u="none" dirty="0" smtClean="0">
                    <a:latin typeface="Cambria Math"/>
                  </a:rPr>
                  <a:t>Reminder: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u="none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u="none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u="none" smtClean="0">
                          <a:latin typeface="Cambria Math"/>
                        </a:rPr>
                        <m:t>softmax</m:t>
                      </m:r>
                      <m:d>
                        <m:dPr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u="none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="0" u="none" dirty="0" smtClean="0"/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 u="none">
                          <a:latin typeface="Cambria Math"/>
                        </a:rPr>
                        <m:t>=</m:t>
                      </m:r>
                      <m:r>
                        <a:rPr lang="en-US" b="0" i="1" u="none" smtClean="0">
                          <a:latin typeface="Cambria Math"/>
                        </a:rPr>
                        <m:t>𝑓</m:t>
                      </m:r>
                      <m:r>
                        <a:rPr lang="en-US" b="0" i="1" u="none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  <m:r>
                            <a:rPr lang="en-US" i="1" u="none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i="1" u="none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u="none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 u="none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u="none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780" y="1447800"/>
                <a:ext cx="2037929" cy="7386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286000" y="1447800"/>
                <a:ext cx="3521092" cy="670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u="none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800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1800" i="1" u="none">
                              <a:latin typeface="Cambria Math"/>
                            </a:rPr>
                            <m:t>𝜕</m:t>
                          </m:r>
                          <m:r>
                            <a:rPr lang="en-US" sz="1800" i="1" u="none">
                              <a:latin typeface="Cambria Math"/>
                            </a:rPr>
                            <m:t>𝑊</m:t>
                          </m:r>
                        </m:den>
                      </m:f>
                      <m:r>
                        <a:rPr lang="en-US" sz="1800" i="1" u="none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i="1" u="none">
                              <a:latin typeface="Cambria Math"/>
                            </a:rPr>
                            <m:t>𝑡</m:t>
                          </m:r>
                          <m:r>
                            <a:rPr lang="en-US" sz="1800" i="1" u="none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800" i="1" u="none">
                              <a:latin typeface="Cambria Math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8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800" b="0" i="1" u="none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 u="none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 u="none">
                                  <a:latin typeface="Cambria Math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u="none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47800"/>
                <a:ext cx="3521092" cy="67069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478905" y="1483133"/>
            <a:ext cx="556230" cy="611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215455" y="3076811"/>
                <a:ext cx="5633145" cy="809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1600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u="none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600" b="0" i="1" u="none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600" i="1" u="none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600" b="0" i="1" u="none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600" b="0" i="1" u="none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 u="none">
                              <a:latin typeface="Cambria Math"/>
                            </a:rPr>
                            <m:t>𝑗</m:t>
                          </m:r>
                          <m:r>
                            <a:rPr lang="en-US" sz="1600" i="1" u="none">
                              <a:latin typeface="Cambria Math"/>
                            </a:rPr>
                            <m:t>=</m:t>
                          </m:r>
                          <m:r>
                            <a:rPr lang="en-US" sz="1600" b="0" i="1" u="none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600" b="0" i="1" u="none" smtClean="0">
                              <a:latin typeface="Cambria Math"/>
                            </a:rPr>
                            <m:t>−</m:t>
                          </m:r>
                          <m:r>
                            <a:rPr lang="en-US" sz="1600" b="0" i="1" u="none" smtClean="0">
                              <a:latin typeface="Cambria Math"/>
                            </a:rPr>
                            <m:t>𝑘</m:t>
                          </m:r>
                          <m:r>
                            <a:rPr lang="en-US" sz="1600" b="0" i="1" u="none" smtClean="0"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sz="1600" b="0" i="1" u="none" smtClean="0">
                              <a:latin typeface="Cambria Math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 u="none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b="0" i="1" u="none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 u="none">
                              <a:latin typeface="Cambria Math"/>
                            </a:rPr>
                            <m:t>𝑗</m:t>
                          </m:r>
                          <m:r>
                            <a:rPr lang="en-US" sz="1600" i="1" u="none">
                              <a:latin typeface="Cambria Math"/>
                            </a:rPr>
                            <m:t>=</m:t>
                          </m:r>
                          <m:r>
                            <a:rPr lang="en-US" sz="1600" b="0" i="1" u="none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600" b="0" i="1" u="none" smtClean="0">
                              <a:latin typeface="Cambria Math"/>
                            </a:rPr>
                            <m:t>−</m:t>
                          </m:r>
                          <m:r>
                            <a:rPr lang="en-US" sz="1600" i="1" u="none">
                              <a:latin typeface="Cambria Math"/>
                            </a:rPr>
                            <m:t>𝑘</m:t>
                          </m:r>
                          <m:r>
                            <a:rPr lang="en-US" sz="1600" i="1" u="none"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sz="1600" i="1" u="none">
                              <a:latin typeface="Cambria Math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u="none" smtClean="0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u="none" smtClean="0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600" b="0" i="1" u="none" smtClean="0">
                              <a:latin typeface="Cambria Math"/>
                            </a:rPr>
                            <m:t>diag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u="none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i="1" u="none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i="1" u="none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i="1" u="none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55" y="3076811"/>
                <a:ext cx="5633145" cy="80938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176477" y="2286000"/>
                <a:ext cx="3727944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1800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u="none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b="0" i="1" u="none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sz="1800" b="0" i="1" u="none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 u="none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800" i="1" u="none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800" i="1" u="none">
                          <a:latin typeface="Cambria Math"/>
                        </a:rPr>
                        <m:t>diag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u="none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u="none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 u="none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800" i="1" u="none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i="1" u="none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 u="none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i="1" u="none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600" i="1" u="none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 u="none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 u="none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i="1" u="none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477" y="2286000"/>
                <a:ext cx="3727944" cy="665823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172200" y="2302565"/>
                <a:ext cx="2570255" cy="70288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u="none" smtClean="0">
                          <a:latin typeface="Cambria Math"/>
                        </a:rPr>
                        <m:t>diag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u="none" smtClean="0">
                              <a:latin typeface="Cambria Math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u="none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u="none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u="none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u="none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u="none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u="none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u="none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u="none" smtClean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u="none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u="none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u="none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u="none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u="none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u="none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302565"/>
                <a:ext cx="2570255" cy="70288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30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Vanishing/exploding gradients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 smtClean="0"/>
              <a:t>Vanishing gradients are quite prevalent and a serious issue.  </a:t>
            </a:r>
          </a:p>
          <a:p>
            <a:r>
              <a:rPr lang="en-US" sz="2000" dirty="0" smtClean="0"/>
              <a:t>A real example </a:t>
            </a:r>
          </a:p>
          <a:p>
            <a:pPr lvl="1"/>
            <a:r>
              <a:rPr lang="en-US" sz="1800" dirty="0" smtClean="0"/>
              <a:t>Training a feed-forward network </a:t>
            </a:r>
          </a:p>
          <a:p>
            <a:pPr lvl="1"/>
            <a:r>
              <a:rPr lang="en-US" sz="1800" dirty="0"/>
              <a:t>y</a:t>
            </a:r>
            <a:r>
              <a:rPr lang="en-US" sz="1800" dirty="0" smtClean="0"/>
              <a:t>-axis: sum of the gradient norms</a:t>
            </a:r>
          </a:p>
          <a:p>
            <a:pPr lvl="1"/>
            <a:r>
              <a:rPr lang="en-US" sz="1800" dirty="0"/>
              <a:t>Earlier layers have exponentially </a:t>
            </a:r>
          </a:p>
          <a:p>
            <a:pPr marL="457200" lvl="1" indent="0">
              <a:buNone/>
            </a:pPr>
            <a:r>
              <a:rPr lang="en-US" sz="1800" dirty="0"/>
              <a:t>smaller sum of gradient norms</a:t>
            </a:r>
          </a:p>
          <a:p>
            <a:pPr lvl="1"/>
            <a:r>
              <a:rPr lang="en-US" sz="1800" dirty="0" smtClean="0"/>
              <a:t>This will make training earlier </a:t>
            </a:r>
          </a:p>
          <a:p>
            <a:pPr marL="457200" lvl="1" indent="0">
              <a:buNone/>
            </a:pPr>
            <a:r>
              <a:rPr lang="en-US" sz="1800" dirty="0" smtClean="0"/>
              <a:t>layers much slower. 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460512" y="1752600"/>
                <a:ext cx="5594608" cy="719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u="none" smtClean="0">
                          <a:latin typeface="Cambria Math"/>
                        </a:rPr>
                        <m:t>≤</m:t>
                      </m:r>
                      <m:nary>
                        <m:naryPr>
                          <m:chr m:val="∏"/>
                          <m:ctrlPr>
                            <a:rPr lang="en-US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u="none">
                              <a:latin typeface="Cambria Math"/>
                            </a:rPr>
                            <m:t>𝑗</m:t>
                          </m:r>
                          <m:r>
                            <a:rPr lang="en-US" i="1" u="none">
                              <a:latin typeface="Cambria Math"/>
                            </a:rPr>
                            <m:t>=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u="none" smtClean="0">
                              <a:latin typeface="Cambria Math"/>
                            </a:rPr>
                            <m:t>−</m:t>
                          </m:r>
                          <m:r>
                            <a:rPr lang="en-US" i="1" u="none">
                              <a:latin typeface="Cambria Math"/>
                            </a:rPr>
                            <m:t>𝑘</m:t>
                          </m:r>
                          <m:r>
                            <a:rPr lang="en-US" i="1" u="none">
                              <a:latin typeface="Cambria Math"/>
                            </a:rPr>
                            <m:t>+</m:t>
                          </m:r>
                          <m:r>
                            <a:rPr lang="en-US" i="1" u="none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u="none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1" u="none">
                                  <a:latin typeface="Cambria Math"/>
                                </a:rPr>
                                <m:t>diag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i="1" u="none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h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u="none"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u="none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u="none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 u="none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u="none" smtClean="0">
                              <a:latin typeface="Cambria Math"/>
                            </a:rPr>
                            <m:t>≤</m:t>
                          </m:r>
                          <m:nary>
                            <m:naryPr>
                              <m:chr m:val="∏"/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u="none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u="none"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𝛼𝛽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=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u="none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𝛼𝛽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u="none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12" y="1752600"/>
                <a:ext cx="5594608" cy="7198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45868" y="1143000"/>
                <a:ext cx="3671005" cy="719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u="none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i="1" u="none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u="none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 u="none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u="none">
                              <a:latin typeface="Cambria Math"/>
                            </a:rPr>
                            <m:t>𝑗</m:t>
                          </m:r>
                          <m:r>
                            <a:rPr lang="en-US" i="1" u="none">
                              <a:latin typeface="Cambria Math"/>
                            </a:rPr>
                            <m:t>=</m:t>
                          </m:r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  <m:r>
                            <a:rPr lang="en-US" i="1" u="none">
                              <a:latin typeface="Cambria Math"/>
                            </a:rPr>
                            <m:t>−</m:t>
                          </m:r>
                          <m:r>
                            <a:rPr lang="en-US" i="1" u="none">
                              <a:latin typeface="Cambria Math"/>
                            </a:rPr>
                            <m:t>𝑘</m:t>
                          </m:r>
                          <m:r>
                            <a:rPr lang="en-US" i="1" u="none" smtClean="0">
                              <a:latin typeface="Cambria Math"/>
                            </a:rPr>
                            <m:t>+</m:t>
                          </m:r>
                          <m:r>
                            <a:rPr lang="en-US" i="1" u="none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 u="none">
                              <a:latin typeface="Cambria Math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i="1" u="none">
                              <a:latin typeface="Cambria Math"/>
                            </a:rPr>
                            <m:t>diag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 u="none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 u="none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i="1" u="none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 u="none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u="none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u="none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u="none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u="none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868" y="1143000"/>
                <a:ext cx="3671005" cy="7198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700253" y="2490747"/>
            <a:ext cx="708660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u="none" dirty="0">
                <a:latin typeface="+mj-lt"/>
              </a:rPr>
              <a:t>Gradient can become very </a:t>
            </a:r>
            <a:r>
              <a:rPr lang="en-US" sz="1600" b="1" u="none" dirty="0">
                <a:latin typeface="+mj-lt"/>
              </a:rPr>
              <a:t>small or very large quickly</a:t>
            </a:r>
            <a:r>
              <a:rPr lang="en-US" sz="1600" u="none" dirty="0">
                <a:latin typeface="+mj-lt"/>
              </a:rPr>
              <a:t>, and the locality </a:t>
            </a:r>
            <a:r>
              <a:rPr lang="en-US" sz="1600" u="none" dirty="0" smtClean="0">
                <a:latin typeface="+mj-lt"/>
              </a:rPr>
              <a:t>assumption </a:t>
            </a:r>
            <a:r>
              <a:rPr lang="en-US" sz="1600" u="none" dirty="0">
                <a:latin typeface="+mj-lt"/>
              </a:rPr>
              <a:t>of gradient descent breaks </a:t>
            </a:r>
            <a:r>
              <a:rPr lang="en-US" sz="1600" u="none" dirty="0" smtClean="0">
                <a:latin typeface="+mj-lt"/>
              </a:rPr>
              <a:t>down</a:t>
            </a:r>
            <a:r>
              <a:rPr lang="en-US" sz="1600" u="none" dirty="0">
                <a:latin typeface="+mj-lt"/>
                <a:sym typeface="Wingdings" panose="05000000000000000000" pitchFamily="2" charset="2"/>
              </a:rPr>
              <a:t> (</a:t>
            </a:r>
            <a:r>
              <a:rPr lang="en-US" sz="1600" u="none" dirty="0" smtClean="0">
                <a:latin typeface="+mj-lt"/>
              </a:rPr>
              <a:t>Vanishing gradient) </a:t>
            </a:r>
            <a:r>
              <a:rPr lang="en-US" sz="1600" u="none" dirty="0">
                <a:solidFill>
                  <a:srgbClr val="2136FF"/>
                </a:solidFill>
              </a:rPr>
              <a:t>[</a:t>
            </a:r>
            <a:r>
              <a:rPr lang="en-US" sz="1600" u="none" dirty="0" err="1">
                <a:solidFill>
                  <a:srgbClr val="2136FF"/>
                </a:solidFill>
              </a:rPr>
              <a:t>Bengio</a:t>
            </a:r>
            <a:r>
              <a:rPr lang="en-US" sz="1600" u="none" dirty="0">
                <a:solidFill>
                  <a:srgbClr val="2136FF"/>
                </a:solidFill>
              </a:rPr>
              <a:t> et al 1994]</a:t>
            </a:r>
            <a:endParaRPr lang="en-US" sz="1600" u="none" dirty="0">
              <a:solidFill>
                <a:srgbClr val="2136FF"/>
              </a:solidFill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913" y="3489298"/>
            <a:ext cx="3636446" cy="28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57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Vanishing/exploding gradients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an RNN trained on long sequences (</a:t>
            </a:r>
            <a:r>
              <a:rPr lang="en-US" sz="2000" i="1" dirty="0"/>
              <a:t>e.g. </a:t>
            </a:r>
            <a:r>
              <a:rPr lang="en-US" sz="2000" dirty="0"/>
              <a:t>100 time steps) the gradients can easily explode or vanish.</a:t>
            </a:r>
          </a:p>
          <a:p>
            <a:pPr lvl="1"/>
            <a:r>
              <a:rPr lang="en-US" dirty="0"/>
              <a:t>So RNNs have difficulty dealing with long-range dependencies</a:t>
            </a:r>
            <a:r>
              <a:rPr lang="en-US" dirty="0" smtClean="0"/>
              <a:t>.</a:t>
            </a:r>
          </a:p>
          <a:p>
            <a:r>
              <a:rPr lang="en-US" sz="2000" dirty="0" smtClean="0"/>
              <a:t>Many methods proposed for </a:t>
            </a:r>
            <a:r>
              <a:rPr lang="en-US" sz="2000" dirty="0"/>
              <a:t>reduce the effect of </a:t>
            </a:r>
            <a:r>
              <a:rPr lang="en-US" sz="2000" dirty="0" smtClean="0"/>
              <a:t>vanishing gradients; although it is still a problem </a:t>
            </a:r>
          </a:p>
          <a:p>
            <a:pPr lvl="1"/>
            <a:r>
              <a:rPr lang="en-US" dirty="0" smtClean="0"/>
              <a:t>Introduce shorter path between long connections </a:t>
            </a:r>
          </a:p>
          <a:p>
            <a:pPr lvl="1"/>
            <a:r>
              <a:rPr lang="en-US" dirty="0" smtClean="0"/>
              <a:t>Abandon </a:t>
            </a:r>
            <a:r>
              <a:rPr lang="en-US" dirty="0"/>
              <a:t>stochastic gradient descent in favor of a much more sophisticated Hessian-Free (HF) </a:t>
            </a:r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Add fancier modules that are robust to handling long memory; e.g. Long Short Term Memory (LSTM) </a:t>
            </a:r>
            <a:endParaRPr lang="en-US" dirty="0"/>
          </a:p>
          <a:p>
            <a:r>
              <a:rPr lang="en-US" sz="2000" dirty="0" smtClean="0"/>
              <a:t>One trick to handle the exploding-gradients: </a:t>
            </a:r>
          </a:p>
          <a:p>
            <a:pPr lvl="1"/>
            <a:r>
              <a:rPr lang="en-US" dirty="0" smtClean="0"/>
              <a:t>Clip gradients with bigger sizes: </a:t>
            </a:r>
            <a:endParaRPr lang="en-US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19389" y="5186481"/>
                <a:ext cx="2119811" cy="98571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u="none" dirty="0" smtClean="0"/>
                  <a:t>Defnne </a:t>
                </a:r>
                <a14:m>
                  <m:oMath xmlns:m="http://schemas.openxmlformats.org/officeDocument/2006/math">
                    <m:r>
                      <a:rPr lang="en-US" i="1" u="none">
                        <a:latin typeface="Cambria Math"/>
                      </a:rPr>
                      <m:t>𝑔</m:t>
                    </m:r>
                    <m:r>
                      <a:rPr lang="en-US" b="0" i="1" u="none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u="none" smtClean="0">
                            <a:latin typeface="Cambria Math"/>
                          </a:rPr>
                          <m:t>𝜕</m:t>
                        </m:r>
                        <m:r>
                          <a:rPr lang="en-US" b="0" i="1" u="none" smtClean="0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US" b="0" i="1" u="none" smtClean="0">
                            <a:latin typeface="Cambria Math"/>
                          </a:rPr>
                          <m:t>𝜕</m:t>
                        </m:r>
                        <m:r>
                          <a:rPr lang="en-US" b="0" i="1" u="none" smtClean="0">
                            <a:latin typeface="Cambria Math"/>
                          </a:rPr>
                          <m:t>𝑊</m:t>
                        </m:r>
                      </m:den>
                    </m:f>
                  </m:oMath>
                </a14:m>
                <a:endParaRPr lang="en-US" u="none" dirty="0" smtClean="0"/>
              </a:p>
              <a:p>
                <a:r>
                  <a:rPr lang="en-US" u="none" dirty="0" smtClean="0"/>
                  <a:t>If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u="none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u="none" smtClean="0">
                            <a:latin typeface="Cambria Math"/>
                          </a:rPr>
                          <m:t>𝑔</m:t>
                        </m:r>
                      </m:e>
                    </m:d>
                    <m:r>
                      <a:rPr lang="en-US" b="0" i="1" u="none" smtClean="0">
                        <a:latin typeface="Cambria Math"/>
                      </a:rPr>
                      <m:t>≥</m:t>
                    </m:r>
                    <m:r>
                      <a:rPr lang="en-US" b="0" i="1" u="none" smtClean="0">
                        <a:latin typeface="Cambria Math"/>
                      </a:rPr>
                      <m:t>𝑡h𝑟𝑒𝑠h𝑜𝑙𝑑</m:t>
                    </m:r>
                  </m:oMath>
                </a14:m>
                <a:r>
                  <a:rPr lang="en-US" u="none" dirty="0" smtClean="0"/>
                  <a:t> then </a:t>
                </a:r>
              </a:p>
              <a:p>
                <a:r>
                  <a:rPr lang="en-US" u="none" dirty="0"/>
                  <a:t>  </a:t>
                </a:r>
                <a:r>
                  <a:rPr lang="en-US" u="none" dirty="0" smtClean="0"/>
                  <a:t>         </a:t>
                </a:r>
                <a14:m>
                  <m:oMath xmlns:m="http://schemas.openxmlformats.org/officeDocument/2006/math">
                    <m:r>
                      <a:rPr lang="en-US" i="1" u="none">
                        <a:latin typeface="Cambria Math"/>
                      </a:rPr>
                      <m:t>𝑔</m:t>
                    </m:r>
                    <m:r>
                      <a:rPr lang="en-US" b="0" i="1" u="none" smtClean="0">
                        <a:latin typeface="Cambria Math"/>
                      </a:rPr>
                      <m:t>←</m:t>
                    </m:r>
                    <m:f>
                      <m:f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u="none">
                            <a:latin typeface="Cambria Math"/>
                          </a:rPr>
                          <m:t>𝑡h𝑟𝑒𝑠h𝑜𝑙𝑑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u="none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 u="none">
                                <a:latin typeface="Cambria Math"/>
                              </a:rPr>
                              <m:t>𝑔</m:t>
                            </m:r>
                          </m:e>
                        </m:d>
                      </m:den>
                    </m:f>
                    <m:r>
                      <a:rPr lang="en-US" b="0" i="1" u="none" smtClean="0">
                        <a:latin typeface="Cambria Math"/>
                      </a:rPr>
                      <m:t>𝑔</m:t>
                    </m:r>
                  </m:oMath>
                </a14:m>
                <a:endParaRPr lang="en-US" u="none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389" y="5186481"/>
                <a:ext cx="2119811" cy="9857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52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5400000">
            <a:off x="1933990" y="3870011"/>
            <a:ext cx="932759" cy="187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none" dirty="0" smtClean="0">
                <a:solidFill>
                  <a:schemeClr val="bg2"/>
                </a:solidFill>
              </a:rPr>
              <a:t>O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1" name="Rectangle 30"/>
          <p:cNvSpPr/>
          <p:nvPr/>
        </p:nvSpPr>
        <p:spPr>
          <a:xfrm rot="5400000">
            <a:off x="3076960" y="3870011"/>
            <a:ext cx="932759" cy="187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none" dirty="0" smtClean="0">
                <a:solidFill>
                  <a:schemeClr val="bg2"/>
                </a:solidFill>
              </a:rPr>
              <a:t>O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 rot="5400000">
            <a:off x="4185812" y="3870011"/>
            <a:ext cx="932759" cy="187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none" dirty="0" smtClean="0">
                <a:solidFill>
                  <a:schemeClr val="bg2"/>
                </a:solidFill>
              </a:rPr>
              <a:t>O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  <a:r>
              <a:rPr lang="en-US" sz="1200" b="1" u="none" dirty="0" err="1">
                <a:solidFill>
                  <a:schemeClr val="bg2"/>
                </a:solidFill>
              </a:rPr>
              <a:t>O</a:t>
            </a:r>
            <a:r>
              <a:rPr lang="en-US" sz="1200" b="1" u="none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39" name="Arc 38"/>
          <p:cNvSpPr/>
          <p:nvPr/>
        </p:nvSpPr>
        <p:spPr>
          <a:xfrm flipV="1">
            <a:off x="3830543" y="3471777"/>
            <a:ext cx="1188952" cy="847978"/>
          </a:xfrm>
          <a:prstGeom prst="arc">
            <a:avLst>
              <a:gd name="adj1" fmla="val 12694457"/>
              <a:gd name="adj2" fmla="val 1990008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>
            <a:off x="3545512" y="3754551"/>
            <a:ext cx="1119147" cy="892868"/>
          </a:xfrm>
          <a:prstGeom prst="arc">
            <a:avLst>
              <a:gd name="adj1" fmla="val 12694457"/>
              <a:gd name="adj2" fmla="val 19714522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>
            <a:off x="4664660" y="3746600"/>
            <a:ext cx="1015226" cy="849563"/>
          </a:xfrm>
          <a:prstGeom prst="arc">
            <a:avLst>
              <a:gd name="adj1" fmla="val 12694457"/>
              <a:gd name="adj2" fmla="val 19714522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>
            <a:off x="2365511" y="3731687"/>
            <a:ext cx="1231792" cy="892868"/>
          </a:xfrm>
          <a:prstGeom prst="arc">
            <a:avLst>
              <a:gd name="adj1" fmla="val 12694457"/>
              <a:gd name="adj2" fmla="val 19714522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>
            <a:off x="1295400" y="3710155"/>
            <a:ext cx="1119147" cy="892868"/>
          </a:xfrm>
          <a:prstGeom prst="arc">
            <a:avLst>
              <a:gd name="adj1" fmla="val 12694457"/>
              <a:gd name="adj2" fmla="val 19714522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/>
          <p:cNvSpPr/>
          <p:nvPr/>
        </p:nvSpPr>
        <p:spPr>
          <a:xfrm flipV="1">
            <a:off x="2719347" y="3481555"/>
            <a:ext cx="1188952" cy="847978"/>
          </a:xfrm>
          <a:prstGeom prst="arc">
            <a:avLst>
              <a:gd name="adj1" fmla="val 12694457"/>
              <a:gd name="adj2" fmla="val 1990008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flipV="1">
            <a:off x="1574791" y="3481555"/>
            <a:ext cx="1188952" cy="847978"/>
          </a:xfrm>
          <a:prstGeom prst="arc">
            <a:avLst>
              <a:gd name="adj1" fmla="val 12694457"/>
              <a:gd name="adj2" fmla="val 1990008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 flipV="1">
            <a:off x="2727298" y="3481555"/>
            <a:ext cx="1188952" cy="847978"/>
          </a:xfrm>
          <a:prstGeom prst="arc">
            <a:avLst>
              <a:gd name="adj1" fmla="val 12694457"/>
              <a:gd name="adj2" fmla="val 1990008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flipV="1">
            <a:off x="4957641" y="3481555"/>
            <a:ext cx="1188952" cy="847978"/>
          </a:xfrm>
          <a:prstGeom prst="arc">
            <a:avLst>
              <a:gd name="adj1" fmla="val 12694457"/>
              <a:gd name="adj2" fmla="val 1990008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351637" y="4316778"/>
                <a:ext cx="4079106" cy="317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none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u="none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 u="none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u="none" smtClean="0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u="none" dirty="0" smtClean="0"/>
                  <a:t> 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u="none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 u="none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u="none" dirty="0" smtClean="0"/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none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u="none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 u="none">
                                <a:latin typeface="Cambria Math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 u="none">
                            <a:latin typeface="Cambria Math"/>
                          </a:rPr>
                          <m:t>𝑡</m:t>
                        </m:r>
                        <m:r>
                          <a:rPr lang="en-US" b="0" i="1" u="none" smtClean="0">
                            <a:latin typeface="Cambria Math"/>
                          </a:rPr>
                          <m:t>+</m:t>
                        </m:r>
                        <m:r>
                          <a:rPr lang="en-US" i="1" u="none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u="none" dirty="0" smtClean="0"/>
                  <a:t> </a:t>
                </a:r>
                <a:endParaRPr lang="en-US" u="none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637" y="4316778"/>
                <a:ext cx="4079106" cy="3173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97"/>
          <p:cNvGrpSpPr/>
          <p:nvPr/>
        </p:nvGrpSpPr>
        <p:grpSpPr>
          <a:xfrm>
            <a:off x="1477270" y="2667000"/>
            <a:ext cx="4710607" cy="2414755"/>
            <a:chOff x="2675927" y="3147845"/>
            <a:chExt cx="4710607" cy="2414755"/>
          </a:xfrm>
        </p:grpSpPr>
        <p:grpSp>
          <p:nvGrpSpPr>
            <p:cNvPr id="6" name="Group 5"/>
            <p:cNvGrpSpPr/>
            <p:nvPr/>
          </p:nvGrpSpPr>
          <p:grpSpPr>
            <a:xfrm>
              <a:off x="2675927" y="3147845"/>
              <a:ext cx="4710607" cy="2414755"/>
              <a:chOff x="2870034" y="4138445"/>
              <a:chExt cx="4710607" cy="24147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870034" y="6245423"/>
                    <a:ext cx="455512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u="none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u="none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u="none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u="none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oMath>
                    </a14:m>
                    <a:r>
                      <a:rPr lang="en-US" u="none" dirty="0" smtClean="0"/>
                      <a:t>	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u="none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u="none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u="none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a14:m>
                    <a:r>
                      <a:rPr lang="en-US" u="none" dirty="0" smtClean="0"/>
                      <a:t>	   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u="none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u="none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u="none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u="none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i="1" u="none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u="none" dirty="0" smtClean="0"/>
                      <a:t> </a:t>
                    </a:r>
                    <a:endParaRPr lang="en-US" u="none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0034" y="6245423"/>
                    <a:ext cx="4555122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/>
              <p:cNvGrpSpPr/>
              <p:nvPr/>
            </p:nvGrpSpPr>
            <p:grpSpPr>
              <a:xfrm>
                <a:off x="3260923" y="4138445"/>
                <a:ext cx="4319718" cy="2187643"/>
                <a:chOff x="2855112" y="3818727"/>
                <a:chExt cx="4823813" cy="239478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3290318" y="4167199"/>
                  <a:ext cx="1021080" cy="20955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u="none" dirty="0" smtClean="0">
                      <a:solidFill>
                        <a:schemeClr val="bg2"/>
                      </a:solidFill>
                    </a:rPr>
                    <a:t>O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4574413" y="4158495"/>
                  <a:ext cx="1021080" cy="20955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u="none" dirty="0" smtClean="0">
                      <a:solidFill>
                        <a:schemeClr val="bg2"/>
                      </a:solidFill>
                    </a:rPr>
                    <a:t>O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803552" y="4167199"/>
                  <a:ext cx="1021080" cy="20955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u="none" dirty="0" smtClean="0">
                      <a:solidFill>
                        <a:schemeClr val="bg2"/>
                      </a:solidFill>
                    </a:rPr>
                    <a:t>O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55112" y="3818727"/>
                      <a:ext cx="455512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oMath>
                      </a14:m>
                      <a:r>
                        <a:rPr lang="en-US" u="none" dirty="0" smtClean="0"/>
                        <a:t>	      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oMath>
                      </a14:m>
                      <a:r>
                        <a:rPr lang="en-US" u="none" dirty="0" smtClean="0"/>
                        <a:t>	           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u="none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u="none" dirty="0" smtClean="0"/>
                        <a:t> </a:t>
                      </a:r>
                      <a:endParaRPr lang="en-US" u="none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55112" y="3818727"/>
                      <a:ext cx="4555122" cy="307777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b="-21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Rectangle 12"/>
                <p:cNvSpPr/>
                <p:nvPr/>
              </p:nvSpPr>
              <p:spPr>
                <a:xfrm rot="5400000">
                  <a:off x="3293761" y="5132152"/>
                  <a:ext cx="1021080" cy="20955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u="none" dirty="0" smtClean="0">
                      <a:solidFill>
                        <a:schemeClr val="bg2"/>
                      </a:solidFill>
                    </a:rPr>
                    <a:t>O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5400000">
                  <a:off x="4570112" y="5132152"/>
                  <a:ext cx="1021080" cy="20955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u="none" dirty="0" smtClean="0">
                      <a:solidFill>
                        <a:schemeClr val="bg2"/>
                      </a:solidFill>
                    </a:rPr>
                    <a:t>O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5400000">
                  <a:off x="5808362" y="5132152"/>
                  <a:ext cx="1021080" cy="20955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u="none" dirty="0" smtClean="0">
                      <a:solidFill>
                        <a:schemeClr val="bg2"/>
                      </a:solidFill>
                    </a:rPr>
                    <a:t>O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1200" b="1" u="none" dirty="0" err="1">
                      <a:solidFill>
                        <a:schemeClr val="bg2"/>
                      </a:solidFill>
                    </a:rPr>
                    <a:t>O</a:t>
                  </a:r>
                  <a:r>
                    <a:rPr lang="en-US" sz="1200" b="1" u="none" dirty="0">
                      <a:solidFill>
                        <a:schemeClr val="bg2"/>
                      </a:solidFill>
                    </a:rPr>
                    <a:t> </a:t>
                  </a:r>
                </a:p>
              </p:txBody>
            </p:sp>
            <p:cxnSp>
              <p:nvCxnSpPr>
                <p:cNvPr id="16" name="Elbow Connector 15"/>
                <p:cNvCxnSpPr>
                  <a:stCxn id="9" idx="2"/>
                  <a:endCxn id="13" idx="1"/>
                </p:cNvCxnSpPr>
                <p:nvPr/>
              </p:nvCxnSpPr>
              <p:spPr>
                <a:xfrm rot="16200000" flipH="1">
                  <a:off x="3627762" y="4549846"/>
                  <a:ext cx="349638" cy="3444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Elbow Connector 16"/>
                <p:cNvCxnSpPr>
                  <a:stCxn id="10" idx="2"/>
                  <a:endCxn id="14" idx="1"/>
                </p:cNvCxnSpPr>
                <p:nvPr/>
              </p:nvCxnSpPr>
              <p:spPr>
                <a:xfrm rot="5400000">
                  <a:off x="4903632" y="4545066"/>
                  <a:ext cx="358341" cy="4302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Elbow Connector 17"/>
                <p:cNvCxnSpPr>
                  <a:stCxn id="11" idx="2"/>
                  <a:endCxn id="15" idx="1"/>
                </p:cNvCxnSpPr>
                <p:nvPr/>
              </p:nvCxnSpPr>
              <p:spPr>
                <a:xfrm rot="16200000" flipH="1">
                  <a:off x="6141679" y="4549162"/>
                  <a:ext cx="349638" cy="4811"/>
                </a:xfrm>
                <a:prstGeom prst="bentConnector3">
                  <a:avLst>
                    <a:gd name="adj1" fmla="val 50000"/>
                  </a:avLst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123803" y="4623735"/>
                      <a:ext cx="4555122" cy="3369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u="none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oMath>
                      </a14:m>
                      <a:r>
                        <a:rPr lang="en-US" u="none" dirty="0" smtClean="0"/>
                        <a:t> 	    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oMath>
                      </a14:m>
                      <a:r>
                        <a:rPr lang="en-US" u="none" dirty="0" smtClean="0"/>
                        <a:t>	         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u="none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u="none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u="none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 u="none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u="none" dirty="0" smtClean="0"/>
                        <a:t> </a:t>
                      </a:r>
                      <a:endParaRPr lang="en-US" u="none" dirty="0"/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23803" y="4623735"/>
                      <a:ext cx="4555122" cy="336919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3696021" y="5747467"/>
                  <a:ext cx="114938" cy="46604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7" name="Straight Arrow Connector 56"/>
            <p:cNvCxnSpPr/>
            <p:nvPr/>
          </p:nvCxnSpPr>
          <p:spPr>
            <a:xfrm>
              <a:off x="3605253" y="4911062"/>
              <a:ext cx="143587" cy="4244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" name="Straight Arrow Connector 98"/>
          <p:cNvCxnSpPr/>
          <p:nvPr/>
        </p:nvCxnSpPr>
        <p:spPr>
          <a:xfrm flipH="1">
            <a:off x="3759420" y="4435374"/>
            <a:ext cx="102927" cy="4257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3544824" y="4436680"/>
            <a:ext cx="143587" cy="4244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4875388" y="4435374"/>
            <a:ext cx="102927" cy="4257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4660792" y="4436680"/>
            <a:ext cx="143587" cy="4244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ontent Placeholder 10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issues with RNN: </a:t>
            </a:r>
          </a:p>
          <a:p>
            <a:pPr lvl="1"/>
            <a:r>
              <a:rPr lang="en-US" dirty="0" smtClean="0"/>
              <a:t>Hidden variables capture only one side context </a:t>
            </a:r>
          </a:p>
          <a:p>
            <a:r>
              <a:rPr lang="en-US" dirty="0" smtClean="0"/>
              <a:t>A bi-directional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343401" y="2895600"/>
                <a:ext cx="23106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u="none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i="1" u="none">
                          <a:latin typeface="Cambria Math"/>
                        </a:rPr>
                        <m:t>=</m:t>
                      </m:r>
                      <m:r>
                        <a:rPr lang="en-US" sz="1600" b="0" i="1" u="none" smtClean="0">
                          <a:latin typeface="Cambria Math"/>
                        </a:rPr>
                        <m:t>𝑓</m:t>
                      </m:r>
                      <m:r>
                        <a:rPr lang="en-US" sz="1600" b="0" i="1" u="none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u="none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u="none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𝑡</m:t>
                          </m:r>
                          <m:r>
                            <a:rPr lang="en-US" sz="1600" i="1" u="none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1600" i="1" u="none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u="none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u="none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i="1" u="none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u="none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01" y="2895600"/>
                <a:ext cx="2310633" cy="338554"/>
              </a:xfrm>
              <a:prstGeom prst="rect">
                <a:avLst/>
              </a:prstGeom>
              <a:blipFill rotWithShape="1"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352864" y="3288268"/>
                <a:ext cx="2310633" cy="349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u="none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 u="none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i="1" u="none">
                          <a:latin typeface="Cambria Math"/>
                        </a:rPr>
                        <m:t>=</m:t>
                      </m:r>
                      <m:r>
                        <a:rPr lang="en-US" sz="1600" b="0" i="1" u="none" smtClean="0">
                          <a:latin typeface="Cambria Math"/>
                        </a:rPr>
                        <m:t>𝑓</m:t>
                      </m:r>
                      <m:r>
                        <a:rPr lang="en-US" sz="1600" b="0" i="1" u="none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b="0" i="1" u="none" smtClean="0">
                                  <a:latin typeface="Cambria Math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𝑡</m:t>
                          </m:r>
                          <m:r>
                            <a:rPr lang="en-US" sz="1600" b="0" i="1" u="none" smtClean="0">
                              <a:latin typeface="Cambria Math"/>
                            </a:rPr>
                            <m:t>+</m:t>
                          </m:r>
                          <m:r>
                            <a:rPr lang="en-US" sz="1600" i="1" u="none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i="1" u="none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b="0" i="1" u="none" smtClean="0">
                                  <a:latin typeface="Cambria Math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u="none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i="1" u="none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u="none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864" y="3288268"/>
                <a:ext cx="2310633" cy="349519"/>
              </a:xfrm>
              <a:prstGeom prst="rect">
                <a:avLst/>
              </a:prstGeom>
              <a:blipFill rotWithShape="1">
                <a:blip r:embed="rId7"/>
                <a:stretch>
                  <a:fillRect t="-172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6359302" y="3657600"/>
                <a:ext cx="2708498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u="none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 u="none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1600" i="1" u="none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i="1" u="none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i="1" u="none">
                          <a:latin typeface="Cambria Math"/>
                        </a:rPr>
                        <m:t>softmax</m:t>
                      </m:r>
                      <m:d>
                        <m:dPr>
                          <m:ctrlPr>
                            <a:rPr lang="en-US" sz="1600" i="1" u="none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 u="none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u="none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 u="none"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u="none" smtClean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 u="none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u="none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302" y="3657600"/>
                <a:ext cx="2708498" cy="37029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91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same idea and make your model further complicated: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7" y="2430232"/>
            <a:ext cx="3262313" cy="313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56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</a:rPr>
              <a:t>Some facts from real analysis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95400"/>
            <a:ext cx="762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accent2"/>
                </a:solidFill>
                <a:latin typeface="Calibri" pitchFamily="34" charset="0"/>
              </a:rPr>
              <a:t>Multiple path chain rule: general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90A62C-F7EB-4847-AE6C-B5EDD3F056E7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537057" y="6169223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Slide Credit: Richard </a:t>
            </a:r>
            <a:r>
              <a:rPr lang="en-US" u="none" dirty="0" err="1" smtClean="0">
                <a:solidFill>
                  <a:schemeClr val="bg1">
                    <a:lumMod val="75000"/>
                  </a:schemeClr>
                </a:solidFill>
              </a:rPr>
              <a:t>Socher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14709"/>
            <a:ext cx="5848350" cy="357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 rot="18627426">
            <a:off x="57359" y="3681199"/>
            <a:ext cx="2183449" cy="1558925"/>
          </a:xfrm>
        </p:spPr>
        <p:txBody>
          <a:bodyPr/>
          <a:lstStyle/>
          <a:p>
            <a:r>
              <a:rPr lang="en-US" dirty="0" smtClean="0"/>
              <a:t>Reminder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7800" y="2743200"/>
            <a:ext cx="29718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none" dirty="0" smtClean="0"/>
              <a:t>We used these facts last time when deriving the details of the Backpropagation algorithm. 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27870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The </a:t>
            </a:r>
            <a:r>
              <a:rPr lang="en-US" dirty="0" err="1" smtClean="0"/>
              <a:t>Backprop</a:t>
            </a:r>
            <a:r>
              <a:rPr lang="en-US" dirty="0" smtClean="0"/>
              <a:t>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Create a fully connected three layer network. Initialize weights.</a:t>
                </a:r>
                <a:endParaRPr lang="en-US" sz="2000" dirty="0"/>
              </a:p>
              <a:p>
                <a:r>
                  <a:rPr lang="en-US" sz="2000" dirty="0"/>
                  <a:t>Until all examples produce the correct output within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/>
                      </a:rPr>
                      <m:t>𝜖</m:t>
                    </m:r>
                  </m:oMath>
                </a14:m>
                <a:r>
                  <a:rPr lang="en-US" sz="2000" dirty="0"/>
                  <a:t> (or other criteria)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For </a:t>
                </a:r>
                <a:r>
                  <a:rPr lang="en-US" sz="2000" dirty="0"/>
                  <a:t>each example in the training set do: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800" dirty="0" smtClean="0"/>
                  <a:t>Compute </a:t>
                </a:r>
                <a:r>
                  <a:rPr lang="en-US" sz="1800" dirty="0"/>
                  <a:t>the network output for this example 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800" dirty="0" smtClean="0"/>
                  <a:t>Compute </a:t>
                </a:r>
                <a:r>
                  <a:rPr lang="en-US" sz="1800" dirty="0"/>
                  <a:t>the error between the output and target </a:t>
                </a:r>
                <a:r>
                  <a:rPr lang="en-US" sz="1800" dirty="0" smtClean="0"/>
                  <a:t>value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𝑜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800" dirty="0" smtClean="0"/>
                  <a:t>For </a:t>
                </a:r>
                <a:r>
                  <a:rPr lang="en-US" sz="1800" dirty="0"/>
                  <a:t>each output unit </a:t>
                </a:r>
                <a:r>
                  <a:rPr lang="en-US" sz="1800" i="1" dirty="0"/>
                  <a:t>j</a:t>
                </a:r>
                <a:r>
                  <a:rPr lang="en-US" sz="1800" dirty="0" smtClean="0"/>
                  <a:t>, </a:t>
                </a:r>
                <a:r>
                  <a:rPr lang="en-US" sz="1800" dirty="0"/>
                  <a:t>compute error term </a:t>
                </a:r>
                <a:endParaRPr lang="en-US" sz="1800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=</m:t>
                          </m:r>
                          <m:r>
                            <a:rPr lang="fa-IR" sz="1800" i="1">
                              <a:latin typeface="Cambria Math"/>
                            </a:rPr>
                            <m:t> </m:t>
                          </m:r>
                          <m:r>
                            <a:rPr lang="en-US" sz="1800" i="1">
                              <a:latin typeface="Cambria Math"/>
                            </a:rPr>
                            <m:t>𝑜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.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/>
                            </a:rPr>
                            <m:t>𝑘</m:t>
                          </m:r>
                          <m:r>
                            <a:rPr lang="en-US" sz="1800" i="1">
                              <a:latin typeface="Cambria Math"/>
                            </a:rPr>
                            <m:t>∈</m:t>
                          </m:r>
                          <m:r>
                            <a:rPr lang="en-US" sz="1800" i="1">
                              <a:latin typeface="Cambria Math"/>
                            </a:rPr>
                            <m:t>𝑑𝑜𝑤𝑛𝑠𝑡𝑟𝑒𝑎𝑚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r>
                            <a:rPr lang="fa-IR" sz="1800" i="1">
                              <a:latin typeface="Cambria Math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800" dirty="0" smtClean="0"/>
                  <a:t>For </a:t>
                </a:r>
                <a:r>
                  <a:rPr lang="en-US" sz="1800" dirty="0"/>
                  <a:t>each hidden unit, compute error term</a:t>
                </a:r>
                <a:r>
                  <a:rPr lang="en-US" sz="1800" dirty="0" smtClean="0"/>
                  <a:t>: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latin typeface="Cambria Math"/>
                        </a:rPr>
                        <m:t>Δ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i="1">
                          <a:latin typeface="Cambria Math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1800" dirty="0" smtClean="0"/>
                  <a:t>Update </a:t>
                </a:r>
                <a:r>
                  <a:rPr lang="en-US" sz="1800" dirty="0"/>
                  <a:t>network </a:t>
                </a:r>
                <a:r>
                  <a:rPr lang="en-US" sz="1800" dirty="0" smtClean="0"/>
                  <a:t>weights</a:t>
                </a:r>
                <a:endParaRPr lang="en-US" sz="1800" dirty="0"/>
              </a:p>
              <a:p>
                <a:pPr marL="0" indent="0">
                  <a:buNone/>
                </a:pPr>
                <a:r>
                  <a:rPr lang="en-US" sz="2000" dirty="0" smtClean="0"/>
                  <a:t>End </a:t>
                </a:r>
                <a:r>
                  <a:rPr lang="en-US" sz="2000" dirty="0"/>
                  <a:t>epoch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51" t="-674" r="-681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24000" y="2438400"/>
            <a:ext cx="6553200" cy="3810000"/>
          </a:xfrm>
          <a:prstGeom prst="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Checks are useful!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Allow you to know that there are no bugs in your neural network implementation</a:t>
                </a:r>
                <a:r>
                  <a:rPr lang="en-US" dirty="0"/>
                  <a:t>! </a:t>
                </a:r>
                <a:endParaRPr lang="en-US" dirty="0" smtClean="0"/>
              </a:p>
              <a:p>
                <a:endParaRPr lang="en-US" dirty="0" smtClean="0"/>
              </a:p>
              <a:p>
                <a:pPr lvl="1"/>
                <a:r>
                  <a:rPr lang="en-US" dirty="0"/>
                  <a:t>Implement your gradient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Implement </a:t>
                </a:r>
                <a:r>
                  <a:rPr lang="en-US" dirty="0"/>
                  <a:t>a finite difference </a:t>
                </a:r>
                <a:r>
                  <a:rPr lang="en-US" dirty="0" smtClean="0"/>
                  <a:t>computation </a:t>
                </a:r>
                <a:r>
                  <a:rPr lang="en-US" dirty="0"/>
                  <a:t>by looping through the parameters of your network, adding and </a:t>
                </a:r>
                <a:r>
                  <a:rPr lang="en-US" dirty="0" smtClean="0"/>
                  <a:t>subtracting </a:t>
                </a:r>
                <a:r>
                  <a:rPr lang="en-US" dirty="0"/>
                  <a:t>a small epsilon (∼10^-4) and </a:t>
                </a:r>
                <a:r>
                  <a:rPr lang="en-US" dirty="0" smtClean="0"/>
                  <a:t>estimate derivatives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den>
                    </m:f>
                  </m:oMath>
                </a14:m>
                <a:r>
                  <a:rPr lang="en-US" dirty="0" smtClean="0"/>
                  <a:t>  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±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p/>
                    </m:sSup>
                    <m:r>
                      <a:rPr lang="en-US" b="0" i="1" smtClean="0">
                        <a:latin typeface="Cambria Math"/>
                      </a:rPr>
                      <m:t>±</m:t>
                    </m:r>
                    <m:r>
                      <a:rPr lang="en-US" b="0" i="1" smtClean="0">
                        <a:latin typeface="Cambria Math"/>
                      </a:rPr>
                      <m:t>𝜖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Compare the two and make sure they are almost the same </a:t>
                </a:r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0" y="2362200"/>
            <a:ext cx="6934200" cy="327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371600"/>
            <a:ext cx="7315200" cy="4525963"/>
          </a:xfrm>
        </p:spPr>
        <p:txBody>
          <a:bodyPr/>
          <a:lstStyle/>
          <a:p>
            <a:r>
              <a:rPr lang="en-US" sz="2000" dirty="0" smtClean="0"/>
              <a:t>So far what we had was purely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.</a:t>
            </a:r>
          </a:p>
          <a:p>
            <a:pPr lvl="1"/>
            <a:r>
              <a:rPr lang="en-US" sz="1800" dirty="0"/>
              <a:t>Initialize parameters randomly </a:t>
            </a:r>
            <a:endParaRPr lang="en-US" sz="1800" dirty="0" smtClean="0"/>
          </a:p>
          <a:p>
            <a:pPr lvl="1"/>
            <a:r>
              <a:rPr lang="en-US" sz="1800" dirty="0" smtClean="0"/>
              <a:t>Train </a:t>
            </a:r>
            <a:r>
              <a:rPr lang="en-US" sz="1800" dirty="0"/>
              <a:t>in supervised mode </a:t>
            </a:r>
            <a:r>
              <a:rPr lang="en-US" sz="1800" dirty="0" smtClean="0"/>
              <a:t>typically, </a:t>
            </a:r>
            <a:r>
              <a:rPr lang="en-US" sz="1800" dirty="0"/>
              <a:t>using </a:t>
            </a:r>
            <a:r>
              <a:rPr lang="en-US" sz="1800" dirty="0" err="1"/>
              <a:t>backprop</a:t>
            </a:r>
            <a:r>
              <a:rPr lang="en-US" sz="1800" dirty="0"/>
              <a:t> </a:t>
            </a:r>
            <a:endParaRPr lang="en-US" sz="1800" dirty="0" smtClean="0"/>
          </a:p>
          <a:p>
            <a:pPr lvl="1"/>
            <a:r>
              <a:rPr lang="en-US" sz="1800" dirty="0" smtClean="0"/>
              <a:t>Used </a:t>
            </a:r>
            <a:r>
              <a:rPr lang="en-US" sz="1800" dirty="0"/>
              <a:t>in most practical systems </a:t>
            </a:r>
            <a:r>
              <a:rPr lang="en-US" sz="1800" dirty="0" smtClean="0"/>
              <a:t> (e.g. speech </a:t>
            </a:r>
            <a:r>
              <a:rPr lang="en-US" sz="1800" dirty="0"/>
              <a:t>and </a:t>
            </a:r>
            <a:r>
              <a:rPr lang="en-US" sz="1800" dirty="0" smtClean="0"/>
              <a:t>image recognition)</a:t>
            </a:r>
          </a:p>
          <a:p>
            <a:r>
              <a:rPr lang="en-US" sz="2000" dirty="0"/>
              <a:t>Unsupervised, </a:t>
            </a:r>
            <a:r>
              <a:rPr lang="en-US" sz="2000" dirty="0" smtClean="0"/>
              <a:t>layer-wise </a:t>
            </a:r>
            <a:r>
              <a:rPr lang="en-US" sz="2000" dirty="0"/>
              <a:t>+ supervised classifier on top </a:t>
            </a:r>
            <a:endParaRPr lang="en-US" sz="2000" dirty="0" smtClean="0"/>
          </a:p>
          <a:p>
            <a:pPr lvl="1"/>
            <a:r>
              <a:rPr lang="en-US" sz="1600" dirty="0" smtClean="0"/>
              <a:t>Train </a:t>
            </a:r>
            <a:r>
              <a:rPr lang="en-US" sz="1600" dirty="0"/>
              <a:t>each layer unsupervised, one after the other </a:t>
            </a:r>
            <a:endParaRPr lang="en-US" sz="1600" dirty="0" smtClean="0"/>
          </a:p>
          <a:p>
            <a:pPr lvl="1"/>
            <a:r>
              <a:rPr lang="en-US" sz="1600" dirty="0" smtClean="0"/>
              <a:t>Train </a:t>
            </a:r>
            <a:r>
              <a:rPr lang="en-US" sz="1600" dirty="0"/>
              <a:t>a supervised classifier on top, keeping the other layers fixed </a:t>
            </a:r>
            <a:endParaRPr lang="en-US" sz="1600" dirty="0" smtClean="0"/>
          </a:p>
          <a:p>
            <a:pPr lvl="1"/>
            <a:r>
              <a:rPr lang="en-US" sz="1600" dirty="0" smtClean="0"/>
              <a:t>Good </a:t>
            </a:r>
            <a:r>
              <a:rPr lang="en-US" sz="1600" dirty="0"/>
              <a:t>when very few labeled samples are </a:t>
            </a:r>
            <a:r>
              <a:rPr lang="en-US" sz="1600" dirty="0" smtClean="0"/>
              <a:t>available</a:t>
            </a:r>
          </a:p>
          <a:p>
            <a:r>
              <a:rPr lang="en-US" sz="2000" dirty="0"/>
              <a:t>Unsupervised, </a:t>
            </a:r>
            <a:r>
              <a:rPr lang="en-US" sz="2000" dirty="0" smtClean="0"/>
              <a:t>layer-wise </a:t>
            </a:r>
            <a:r>
              <a:rPr lang="en-US" sz="2000" dirty="0"/>
              <a:t>+ global supervised fine-tuning </a:t>
            </a:r>
            <a:endParaRPr lang="en-US" sz="2000" dirty="0" smtClean="0"/>
          </a:p>
          <a:p>
            <a:pPr lvl="1"/>
            <a:r>
              <a:rPr lang="en-US" sz="1800" dirty="0" smtClean="0"/>
              <a:t>Train </a:t>
            </a:r>
            <a:r>
              <a:rPr lang="en-US" sz="1800" dirty="0"/>
              <a:t>each layer unsupervised, one after the other </a:t>
            </a:r>
            <a:endParaRPr lang="en-US" sz="1800" dirty="0" smtClean="0"/>
          </a:p>
          <a:p>
            <a:pPr lvl="1"/>
            <a:r>
              <a:rPr lang="en-US" sz="1800" dirty="0" smtClean="0"/>
              <a:t>Add </a:t>
            </a:r>
            <a:r>
              <a:rPr lang="en-US" sz="1800" dirty="0"/>
              <a:t>a classifier layer, and retrain the whole thing supervised </a:t>
            </a:r>
            <a:endParaRPr lang="en-US" sz="1800" dirty="0" smtClean="0"/>
          </a:p>
          <a:p>
            <a:pPr lvl="1"/>
            <a:r>
              <a:rPr lang="en-US" sz="1800" dirty="0" smtClean="0"/>
              <a:t>Good </a:t>
            </a:r>
            <a:r>
              <a:rPr lang="en-US" sz="1800" dirty="0"/>
              <a:t>when label set is poor (e.g. pedestrian detection)  </a:t>
            </a:r>
            <a:endParaRPr lang="en-US" sz="1800" dirty="0" smtClean="0"/>
          </a:p>
          <a:p>
            <a:pPr lvl="1"/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5486400"/>
            <a:ext cx="3429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none" dirty="0" smtClean="0"/>
              <a:t>We won’t talk about unsupervised pre-training here.  But it’s good to have this in mind, since it is an active topic of research. </a:t>
            </a:r>
            <a:endParaRPr lang="en-US" b="1" u="none" dirty="0"/>
          </a:p>
        </p:txBody>
      </p:sp>
      <p:cxnSp>
        <p:nvCxnSpPr>
          <p:cNvPr id="8" name="Elbow Connector 7"/>
          <p:cNvCxnSpPr>
            <a:stCxn id="6" idx="1"/>
          </p:cNvCxnSpPr>
          <p:nvPr/>
        </p:nvCxnSpPr>
        <p:spPr>
          <a:xfrm rot="10800000" flipH="1">
            <a:off x="914399" y="2971800"/>
            <a:ext cx="266699" cy="2857500"/>
          </a:xfrm>
          <a:prstGeom prst="bentConnector4">
            <a:avLst>
              <a:gd name="adj1" fmla="val -85715"/>
              <a:gd name="adj2" fmla="val 9996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1"/>
          </p:cNvCxnSpPr>
          <p:nvPr/>
        </p:nvCxnSpPr>
        <p:spPr>
          <a:xfrm rot="10800000" flipH="1">
            <a:off x="914400" y="4191000"/>
            <a:ext cx="228600" cy="1638300"/>
          </a:xfrm>
          <a:prstGeom prst="bentConnector4">
            <a:avLst>
              <a:gd name="adj1" fmla="val -100000"/>
              <a:gd name="adj2" fmla="val 100263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77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Auto-encoder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Encoding: </a:t>
                </a:r>
              </a:p>
              <a:p>
                <a:r>
                  <a:rPr lang="en-US" sz="2000" dirty="0" smtClean="0"/>
                  <a:t>Decoding: </a:t>
                </a:r>
              </a:p>
              <a:p>
                <a:pPr lvl="1"/>
                <a:r>
                  <a:rPr lang="en-US" sz="1800" dirty="0"/>
                  <a:t>Goal: perfect reconstruction of 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input vector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sz="1800" dirty="0"/>
                  <a:t>, by the output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800" b="1" i="1">
                                <a:latin typeface="Cambria Math"/>
                              </a:rPr>
                              <m:t>𝒙</m:t>
                            </m:r>
                          </m:e>
                        </m:acc>
                        <m:r>
                          <a:rPr lang="en-US" sz="1800" b="0" i="1" smtClean="0">
                            <a:latin typeface="Cambria Math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1800" b="1" i="1" smtClean="0">
                            <a:latin typeface="Cambria Math"/>
                          </a:rPr>
                          <m:t>𝜽</m:t>
                        </m:r>
                      </m:sub>
                    </m:sSub>
                    <m:r>
                      <a:rPr lang="en-US" sz="1800" b="1" i="1" smtClean="0">
                        <a:latin typeface="Cambria Math"/>
                      </a:rPr>
                      <m:t>(</m:t>
                    </m:r>
                    <m:r>
                      <a:rPr lang="en-US" sz="1800" b="1" i="1" smtClean="0">
                        <a:latin typeface="Cambria Math"/>
                      </a:rPr>
                      <m:t>𝒙</m:t>
                    </m:r>
                    <m:r>
                      <a:rPr lang="en-US" sz="18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	</a:t>
                </a:r>
              </a:p>
              <a:p>
                <a:pPr lvl="2"/>
                <a:r>
                  <a:rPr lang="en-US" sz="16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/>
                      </a:rPr>
                      <m:t>𝜽</m:t>
                    </m:r>
                    <m:r>
                      <a:rPr lang="en-US" sz="1600" b="1" i="1" smtClean="0">
                        <a:latin typeface="Cambria Math"/>
                      </a:rPr>
                      <m:t>={</m:t>
                    </m:r>
                    <m:r>
                      <a:rPr lang="en-US" sz="1600" b="1" i="1" smtClean="0">
                        <a:latin typeface="Cambria Math"/>
                      </a:rPr>
                      <m:t>𝑾</m:t>
                    </m:r>
                    <m:r>
                      <a:rPr lang="en-US" sz="1600" b="1" i="1" smtClean="0">
                        <a:latin typeface="Cambria Math"/>
                      </a:rPr>
                      <m:t>, </m:t>
                    </m:r>
                    <m:r>
                      <a:rPr lang="en-US" sz="1600" b="1" i="1" smtClean="0">
                        <a:latin typeface="Cambria Math"/>
                      </a:rPr>
                      <m:t>𝑾</m:t>
                    </m:r>
                    <m:r>
                      <a:rPr lang="en-US" sz="1600" b="1" i="1" smtClean="0">
                        <a:latin typeface="Cambria Math"/>
                      </a:rPr>
                      <m:t>′}</m:t>
                    </m:r>
                  </m:oMath>
                </a14:m>
                <a:endParaRPr lang="en-US" sz="1600" dirty="0" smtClean="0"/>
              </a:p>
              <a:p>
                <a:pPr lvl="1"/>
                <a:r>
                  <a:rPr lang="en-US" sz="1800" dirty="0" smtClean="0"/>
                  <a:t>Minimize an error function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/>
                      </a:rPr>
                      <m:t>𝒍</m:t>
                    </m:r>
                    <m:r>
                      <a:rPr lang="en-US" sz="1800" b="1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18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1800" b="1" i="1">
                            <a:latin typeface="Cambria Math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1800" b="1" i="1">
                        <a:latin typeface="Cambria Math"/>
                      </a:rPr>
                      <m:t>, </m:t>
                    </m:r>
                    <m:r>
                      <a:rPr lang="en-US" sz="1800" b="1" i="1">
                        <a:latin typeface="Cambria Math"/>
                      </a:rPr>
                      <m:t>𝒙</m:t>
                    </m:r>
                    <m:r>
                      <a:rPr lang="en-US" sz="1800" b="1" i="1">
                        <a:latin typeface="Cambria Math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sz="1600" dirty="0" smtClean="0"/>
                  <a:t>For example:</a:t>
                </a:r>
              </a:p>
              <a:p>
                <a:pPr lvl="2"/>
                <a:endParaRPr lang="en-US" sz="1600" dirty="0"/>
              </a:p>
              <a:p>
                <a:pPr lvl="1"/>
                <a:r>
                  <a:rPr lang="en-US" sz="1800" dirty="0" smtClean="0"/>
                  <a:t>And regularize it </a:t>
                </a:r>
              </a:p>
              <a:p>
                <a:pPr lvl="1"/>
                <a:endParaRPr lang="en-US" sz="1800" dirty="0" smtClean="0"/>
              </a:p>
              <a:p>
                <a:pPr lvl="1"/>
                <a:endParaRPr lang="en-US" sz="1800" dirty="0"/>
              </a:p>
              <a:p>
                <a:r>
                  <a:rPr lang="en-US" sz="2000" dirty="0" smtClean="0"/>
                  <a:t>After optimization drop the </a:t>
                </a:r>
              </a:p>
              <a:p>
                <a:pPr marL="0" indent="0">
                  <a:buNone/>
                </a:pPr>
                <a:r>
                  <a:rPr lang="en-US" sz="2000" dirty="0" smtClean="0"/>
                  <a:t>reconstruction layer and add a new layer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51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36898" y="1428921"/>
                <a:ext cx="15997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u="none" smtClean="0">
                          <a:latin typeface="Cambria Math"/>
                        </a:rPr>
                        <m:t>𝒚</m:t>
                      </m:r>
                      <m:r>
                        <a:rPr lang="en-US" sz="1600" b="0" i="1" u="none" smtClean="0">
                          <a:latin typeface="Cambria Math"/>
                        </a:rPr>
                        <m:t>=</m:t>
                      </m:r>
                      <m:r>
                        <a:rPr lang="en-US" sz="1600" b="0" i="1" u="none" smtClean="0">
                          <a:latin typeface="Cambria Math"/>
                        </a:rPr>
                        <m:t>𝑓</m:t>
                      </m:r>
                      <m:r>
                        <a:rPr lang="en-US" sz="1600" b="0" i="1" u="none" smtClean="0">
                          <a:latin typeface="Cambria Math"/>
                        </a:rPr>
                        <m:t>(</m:t>
                      </m:r>
                      <m:r>
                        <a:rPr lang="en-US" sz="1600" b="0" i="1" u="none" smtClean="0">
                          <a:latin typeface="Cambria Math"/>
                        </a:rPr>
                        <m:t>𝑊</m:t>
                      </m:r>
                      <m:r>
                        <a:rPr lang="en-US" sz="1600" b="1" i="1" u="none" smtClean="0">
                          <a:latin typeface="Cambria Math"/>
                        </a:rPr>
                        <m:t>𝒙</m:t>
                      </m:r>
                      <m:r>
                        <a:rPr lang="en-US" sz="1600" b="0" i="1" u="none" smtClean="0">
                          <a:latin typeface="Cambria Math"/>
                        </a:rPr>
                        <m:t>+</m:t>
                      </m:r>
                      <m:r>
                        <a:rPr lang="en-US" sz="1600" b="1" i="1" u="none" smtClean="0">
                          <a:latin typeface="Cambria Math"/>
                        </a:rPr>
                        <m:t>𝒃</m:t>
                      </m:r>
                      <m:r>
                        <a:rPr lang="en-US" sz="1600" b="0" i="1" u="none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u="none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898" y="1428921"/>
                <a:ext cx="1599733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4849" y="1787095"/>
                <a:ext cx="171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u="none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1" i="1" u="none">
                              <a:latin typeface="Cambria Math"/>
                            </a:rPr>
                            <m:t>𝒙</m:t>
                          </m:r>
                        </m:e>
                      </m:acc>
                      <m:r>
                        <a:rPr lang="en-US" sz="1600" b="0" i="1" u="none" smtClean="0">
                          <a:latin typeface="Cambria Math"/>
                        </a:rPr>
                        <m:t>=</m:t>
                      </m:r>
                      <m:r>
                        <a:rPr lang="en-US" sz="1600" b="0" i="1" u="none" smtClean="0">
                          <a:latin typeface="Cambria Math"/>
                        </a:rPr>
                        <m:t>𝑔</m:t>
                      </m:r>
                      <m:r>
                        <a:rPr lang="en-US" sz="1600" b="0" i="1" u="none" smtClean="0">
                          <a:latin typeface="Cambria Math"/>
                        </a:rPr>
                        <m:t>(</m:t>
                      </m:r>
                      <m:r>
                        <a:rPr lang="en-US" sz="1600" b="0" i="1" u="none" smtClean="0">
                          <a:latin typeface="Cambria Math"/>
                        </a:rPr>
                        <m:t>𝑊</m:t>
                      </m:r>
                      <m:r>
                        <a:rPr lang="en-US" sz="1600" b="0" i="1" u="none" smtClean="0">
                          <a:latin typeface="Cambria Math"/>
                        </a:rPr>
                        <m:t>′</m:t>
                      </m:r>
                      <m:r>
                        <a:rPr lang="en-US" sz="1600" b="1" i="1" u="none" smtClean="0">
                          <a:latin typeface="Cambria Math"/>
                        </a:rPr>
                        <m:t>𝒚</m:t>
                      </m:r>
                      <m:r>
                        <a:rPr lang="en-US" sz="1600" b="0" i="1" u="none" smtClean="0">
                          <a:latin typeface="Cambria Math"/>
                        </a:rPr>
                        <m:t>+</m:t>
                      </m:r>
                      <m:r>
                        <a:rPr lang="en-US" sz="1600" b="1" i="1" u="none" smtClean="0">
                          <a:latin typeface="Cambria Math"/>
                        </a:rPr>
                        <m:t>𝒃</m:t>
                      </m:r>
                      <m:r>
                        <a:rPr lang="en-US" sz="1600" b="1" i="1" u="none" smtClean="0">
                          <a:latin typeface="Cambria Math"/>
                        </a:rPr>
                        <m:t>′</m:t>
                      </m:r>
                      <m:r>
                        <a:rPr lang="en-US" sz="1600" b="0" i="1" u="none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u="none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849" y="1787095"/>
                <a:ext cx="1715854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51555" y="3674203"/>
                <a:ext cx="26354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u="none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sz="1600" b="0" i="1" u="none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u="none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u="none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u="none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600" b="1" i="1" u="none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600" b="0" i="1" u="none">
                              <a:latin typeface="Cambria Math"/>
                            </a:rPr>
                            <m:t>, </m:t>
                          </m:r>
                          <m:r>
                            <a:rPr lang="en-US" sz="1600" b="1" i="1" u="none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1600" b="0" i="1" u="none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600" b="0" i="1" u="none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u="none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u="none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600" b="1" i="1" u="none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600" b="1" i="1" u="none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1600" b="0" i="1" u="none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u="none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555" y="3674203"/>
                <a:ext cx="2635465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819400" y="4263196"/>
                <a:ext cx="2912079" cy="69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u="none" smtClean="0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b="0" i="1" u="none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u="none">
                                  <a:latin typeface="Cambria Math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sz="1600" b="0" i="1" u="none" smtClean="0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u="none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1600" b="1" i="1" u="none">
                                  <a:latin typeface="Cambria Math"/>
                                </a:rPr>
                                <m:t>𝒙</m:t>
                              </m:r>
                            </m:sub>
                            <m:sup/>
                            <m:e>
                              <m:r>
                                <a:rPr lang="en-US" sz="1600" i="1" u="none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1600" i="1" u="none">
                                  <a:latin typeface="Cambria Math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600" i="1" u="none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 u="none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u="none"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1600" i="1" u="none"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 u="none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 u="none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1600" i="1" u="none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1600" b="1" i="1" u="none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600" b="0" i="1" u="none" smtClean="0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u="none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b="0" i="1" u="none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1600" b="0" i="1" u="none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600" b="0" i="1" u="none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u="none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u="none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u="none" smtClean="0">
                                  <a:latin typeface="Cambria Math"/>
                                </a:rPr>
                                <m:t>|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600" u="none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263196"/>
                <a:ext cx="2912079" cy="69410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53200" y="2667000"/>
            <a:ext cx="2255086" cy="3086246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3" name="Multiply 22"/>
          <p:cNvSpPr/>
          <p:nvPr/>
        </p:nvSpPr>
        <p:spPr>
          <a:xfrm rot="10800000">
            <a:off x="7696201" y="1795115"/>
            <a:ext cx="1208281" cy="4148485"/>
          </a:xfrm>
          <a:prstGeom prst="mathMultiply">
            <a:avLst>
              <a:gd name="adj1" fmla="val 1043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DANR@ELHXENZFUVWZY5H8" val="4613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Noam Theme">
  <a:themeElements>
    <a:clrScheme name="Custom 2">
      <a:dk1>
        <a:srgbClr val="0F243E"/>
      </a:dk1>
      <a:lt1>
        <a:srgbClr val="FFFFFF"/>
      </a:lt1>
      <a:dk2>
        <a:srgbClr val="1F497D"/>
      </a:dk2>
      <a:lt2>
        <a:srgbClr val="FFFFFF"/>
      </a:lt2>
      <a:accent1>
        <a:srgbClr val="F79646"/>
      </a:accent1>
      <a:accent2>
        <a:srgbClr val="0F243E"/>
      </a:accent2>
      <a:accent3>
        <a:srgbClr val="17365D"/>
      </a:accent3>
      <a:accent4>
        <a:srgbClr val="8DB3E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30866</TotalTime>
  <Words>4912</Words>
  <Application>Microsoft Office PowerPoint</Application>
  <PresentationFormat>On-screen Show (4:3)</PresentationFormat>
  <Paragraphs>658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宋体</vt:lpstr>
      <vt:lpstr>Wingdings</vt:lpstr>
      <vt:lpstr>Cambria Math</vt:lpstr>
      <vt:lpstr>ＭＳ Ｐゴシック</vt:lpstr>
      <vt:lpstr>Calibri</vt:lpstr>
      <vt:lpstr>Times New Roman</vt:lpstr>
      <vt:lpstr>Noam Theme</vt:lpstr>
      <vt:lpstr>Administration </vt:lpstr>
      <vt:lpstr>Recap: Multi-Layer Perceptrons</vt:lpstr>
      <vt:lpstr>Some facts from real analysis</vt:lpstr>
      <vt:lpstr>Some facts from real analysis</vt:lpstr>
      <vt:lpstr>Some facts from real analysis</vt:lpstr>
      <vt:lpstr>Recap: The Backprop Algorithm</vt:lpstr>
      <vt:lpstr>Gradient Checks are useful! </vt:lpstr>
      <vt:lpstr>Beyond supervised learning</vt:lpstr>
      <vt:lpstr>Sparse Auto-encoder </vt:lpstr>
      <vt:lpstr>Stacking Auto-encoder </vt:lpstr>
      <vt:lpstr>Receptive Fields </vt:lpstr>
      <vt:lpstr>PowerPoint Presentation</vt:lpstr>
      <vt:lpstr>PowerPoint Presentation</vt:lpstr>
      <vt:lpstr>Convolutional Layer </vt:lpstr>
      <vt:lpstr>Convolution Operator </vt:lpstr>
      <vt:lpstr>Convolution Operator (2)</vt:lpstr>
      <vt:lpstr>Convolution Operator (3)</vt:lpstr>
      <vt:lpstr>Complexity of Convolution</vt:lpstr>
      <vt:lpstr>Convolutional Layer</vt:lpstr>
      <vt:lpstr>Pooling Layer </vt:lpstr>
      <vt:lpstr>Pooling Layer </vt:lpstr>
      <vt:lpstr>Convolutional Nets</vt:lpstr>
      <vt:lpstr>Training a ConvNet</vt:lpstr>
      <vt:lpstr>Training a ConvNet</vt:lpstr>
      <vt:lpstr>Convolutional Nets</vt:lpstr>
      <vt:lpstr>ConvNet roots </vt:lpstr>
      <vt:lpstr>Practical Tips </vt:lpstr>
      <vt:lpstr>Debugging</vt:lpstr>
      <vt:lpstr>CNN for vector inputs</vt:lpstr>
      <vt:lpstr>Convolutional Layer on vectors</vt:lpstr>
      <vt:lpstr>Convolutional Layer on vectors</vt:lpstr>
      <vt:lpstr>Convolutional Layer on vectors</vt:lpstr>
      <vt:lpstr>Recurrent Neural Networks </vt:lpstr>
      <vt:lpstr>Equivalent between RNN and Feed-forward NN</vt:lpstr>
      <vt:lpstr>Recurrent Neural Networks </vt:lpstr>
      <vt:lpstr>Recurrent Neural Networks </vt:lpstr>
      <vt:lpstr>Recurrent Neural Networks </vt:lpstr>
      <vt:lpstr>Recurrent Neural Networks </vt:lpstr>
      <vt:lpstr>Training RNNs</vt:lpstr>
      <vt:lpstr>Recurrent Neural Network </vt:lpstr>
      <vt:lpstr>Vanishing/exploding gradients </vt:lpstr>
      <vt:lpstr>Vanishing/exploding gradients </vt:lpstr>
      <vt:lpstr>PowerPoint Presentation</vt:lpstr>
      <vt:lpstr>PowerPoint Presentation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Dan Roth</dc:creator>
  <cp:lastModifiedBy>Daniel</cp:lastModifiedBy>
  <cp:revision>474</cp:revision>
  <cp:lastPrinted>1998-02-13T14:42:12Z</cp:lastPrinted>
  <dcterms:created xsi:type="dcterms:W3CDTF">1998-01-23T03:14:46Z</dcterms:created>
  <dcterms:modified xsi:type="dcterms:W3CDTF">2015-10-13T16:47:15Z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danr@cs.uiuc</vt:lpwstr>
  </property>
  <property fmtid="{D5CDD505-2E9C-101B-9397-08002B2CF9AE}" pid="8" name="HomePage">
    <vt:lpwstr>http://l2r.cs.uiuc.edu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false</vt:bool>
  </property>
  <property fmtid="{D5CDD505-2E9C-101B-9397-08002B2CF9AE}" pid="13" name="BackColor">
    <vt:i4>16777215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C:\mystuff\CS346-98</vt:lpwstr>
  </property>
</Properties>
</file>